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92" r:id="rId3"/>
    <p:sldId id="351" r:id="rId4"/>
    <p:sldId id="353" r:id="rId5"/>
    <p:sldId id="354" r:id="rId6"/>
    <p:sldId id="365" r:id="rId7"/>
    <p:sldId id="358" r:id="rId8"/>
    <p:sldId id="361" r:id="rId9"/>
    <p:sldId id="362" r:id="rId10"/>
    <p:sldId id="359" r:id="rId11"/>
    <p:sldId id="287" r:id="rId12"/>
    <p:sldId id="364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9" userDrawn="1">
          <p15:clr>
            <a:srgbClr val="A4A3A4"/>
          </p15:clr>
        </p15:guide>
        <p15:guide id="2" pos="3885" userDrawn="1">
          <p15:clr>
            <a:srgbClr val="A4A3A4"/>
          </p15:clr>
        </p15:guide>
        <p15:guide id="5" orient="horz" pos="2160" userDrawn="1">
          <p15:clr>
            <a:srgbClr val="A4A3A4"/>
          </p15:clr>
        </p15:guide>
        <p15:guide id="8" orient="horz" pos="3974" userDrawn="1">
          <p15:clr>
            <a:srgbClr val="A4A3A4"/>
          </p15:clr>
        </p15:guide>
        <p15:guide id="9" pos="665" userDrawn="1">
          <p15:clr>
            <a:srgbClr val="A4A3A4"/>
          </p15:clr>
        </p15:guide>
        <p15:guide id="10" pos="70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D4E4"/>
    <a:srgbClr val="DABEA9"/>
    <a:srgbClr val="7198DC"/>
    <a:srgbClr val="D9E1EC"/>
    <a:srgbClr val="3E60A0"/>
    <a:srgbClr val="404040"/>
    <a:srgbClr val="304B7C"/>
    <a:srgbClr val="69C8C0"/>
    <a:srgbClr val="003876"/>
    <a:srgbClr val="0038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48" autoAdjust="0"/>
    <p:restoredTop sz="71294" autoAdjust="0"/>
  </p:normalViewPr>
  <p:slideViewPr>
    <p:cSldViewPr snapToGrid="0" showGuides="1">
      <p:cViewPr varScale="1">
        <p:scale>
          <a:sx n="75" d="100"/>
          <a:sy n="75" d="100"/>
        </p:scale>
        <p:origin x="1722" y="30"/>
      </p:cViewPr>
      <p:guideLst>
        <p:guide orient="horz" pos="799"/>
        <p:guide pos="3885"/>
        <p:guide orient="horz" pos="2160"/>
        <p:guide orient="horz" pos="3974"/>
        <p:guide pos="665"/>
        <p:guide pos="7015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90" d="100"/>
        <a:sy n="1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1:40:0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41019-9F18-413F-B26E-0F558C84ABD5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583F59-9E60-4ADF-A2BF-D60AC9F920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257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mediapipe-assets/hand_landmark_full.tflite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영상 제어를 위한 딥러닝 기반의 </a:t>
            </a:r>
            <a:r>
              <a:rPr lang="en-US" altLang="ko-KR" dirty="0"/>
              <a:t>hand-gesture </a:t>
            </a:r>
            <a:r>
              <a:rPr lang="ko-KR" altLang="en-US" dirty="0"/>
              <a:t>인식 시스템 발표를 맡은 </a:t>
            </a:r>
            <a:r>
              <a:rPr lang="en-US" altLang="ko-KR" dirty="0"/>
              <a:t>Ponder 2</a:t>
            </a:r>
            <a:r>
              <a:rPr lang="ko-KR" altLang="en-US" dirty="0"/>
              <a:t>조 쥐락펴락 팀장 </a:t>
            </a:r>
            <a:r>
              <a:rPr lang="ko-KR" altLang="en-US" dirty="0" err="1"/>
              <a:t>김민기라고합니다</a:t>
            </a:r>
            <a:r>
              <a:rPr lang="en-US" altLang="ko-KR" dirty="0"/>
              <a:t>. </a:t>
            </a:r>
            <a:r>
              <a:rPr lang="ko-KR" altLang="en-US" dirty="0"/>
              <a:t>그럼 발표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0715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기대효과 및 활용 방안입니다</a:t>
            </a:r>
            <a:r>
              <a:rPr lang="en-US" altLang="ko-KR" dirty="0"/>
              <a:t>.</a:t>
            </a:r>
          </a:p>
          <a:p>
            <a:r>
              <a:rPr lang="ko-KR" altLang="en-US" sz="2000" dirty="0"/>
              <a:t>제스처 추가 및 수정으로 보다 다양한 NUI 서비스 제공하고</a:t>
            </a:r>
            <a:r>
              <a:rPr lang="en-US" altLang="ko-KR" sz="2000" dirty="0"/>
              <a:t>,</a:t>
            </a:r>
            <a:endParaRPr lang="ko-KR" altLang="en-US" sz="2000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sz="2000" dirty="0"/>
              <a:t>일상과 NUI 기술을 접목하여 보다 편리한 일상생활 제공할 수 있습니다</a:t>
            </a:r>
            <a:r>
              <a:rPr lang="en-US" altLang="ko-KR" sz="2000" dirty="0"/>
              <a:t>.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sz="2000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sz="2000" dirty="0"/>
              <a:t>예로 리모컨이 필요 없는 TV, 키보드가 필요 없는 웹 서빙, 컨트롤러가 필요 없는 VR 체험 가능하고</a:t>
            </a:r>
            <a:r>
              <a:rPr lang="en-US" altLang="ko-KR" sz="2000" dirty="0"/>
              <a:t>,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sz="2000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sz="2000" dirty="0"/>
              <a:t>손동작에서 나아가 다른 신체 부위의 움직임을 인식함으로써 기술적인 확장 가능합니다</a:t>
            </a:r>
            <a:r>
              <a:rPr lang="en-US" altLang="ko-KR" sz="2000" dirty="0"/>
              <a:t>.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sz="2000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sz="2000" dirty="0"/>
              <a:t>맹인을 위한 수화 서비스 등으로 적용범위를 확장 가능하고</a:t>
            </a:r>
            <a:endParaRPr lang="en-US" altLang="ko-KR" sz="2000" dirty="0"/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sz="2000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sz="2000" dirty="0"/>
              <a:t>영상플랫폼 이외에도 다양한 분야로 확대 가능할 것으로 예상합니다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9571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왼손 오른손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5E244-8D2F-4A0E-80FD-A6EEF0073CA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507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수집시</a:t>
            </a:r>
            <a:r>
              <a:rPr lang="en-US" altLang="ko-KR" dirty="0"/>
              <a:t>, </a:t>
            </a:r>
            <a:r>
              <a:rPr lang="ko-KR" altLang="en-US" dirty="0"/>
              <a:t>기존 </a:t>
            </a:r>
            <a:r>
              <a:rPr lang="en-US" altLang="ko-KR" dirty="0" err="1"/>
              <a:t>npy</a:t>
            </a:r>
            <a:r>
              <a:rPr lang="ko-KR" altLang="en-US" dirty="0"/>
              <a:t>파일로 데이터가 저장이 되는데 데이터는 </a:t>
            </a:r>
            <a:r>
              <a:rPr lang="en-US" altLang="ko-KR" dirty="0"/>
              <a:t>3D</a:t>
            </a:r>
            <a:r>
              <a:rPr lang="ko-KR" altLang="en-US" dirty="0"/>
              <a:t>로 형성이 되며 입력된 데이터는 </a:t>
            </a:r>
            <a:r>
              <a:rPr lang="en-US" altLang="ko-KR" dirty="0"/>
              <a:t>raw </a:t>
            </a:r>
            <a:r>
              <a:rPr lang="ko-KR" altLang="en-US" dirty="0"/>
              <a:t>시간은 </a:t>
            </a:r>
            <a:r>
              <a:rPr lang="en-US" altLang="ko-KR" dirty="0"/>
              <a:t>cols, </a:t>
            </a:r>
            <a:r>
              <a:rPr lang="ko-KR" altLang="en-US" dirty="0"/>
              <a:t>깊이는 </a:t>
            </a:r>
            <a:r>
              <a:rPr lang="en-US" altLang="ko-KR" dirty="0"/>
              <a:t>100</a:t>
            </a:r>
            <a:r>
              <a:rPr lang="ko-KR" altLang="en-US" dirty="0"/>
              <a:t>으로 설정된다</a:t>
            </a:r>
            <a:r>
              <a:rPr lang="en-US" altLang="ko-KR" dirty="0"/>
              <a:t>. </a:t>
            </a:r>
            <a:r>
              <a:rPr lang="ko-KR" altLang="en-US" dirty="0"/>
              <a:t>이때 데이터를 </a:t>
            </a:r>
            <a:r>
              <a:rPr lang="ko-KR" altLang="en-US" dirty="0" err="1"/>
              <a:t>전처리할때</a:t>
            </a:r>
            <a:r>
              <a:rPr lang="ko-KR" altLang="en-US" dirty="0"/>
              <a:t> 맨 뒷부분이 라벨의 부분이고 이 부분을 제외해 따로 형성해준다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5E244-8D2F-4A0E-80FD-A6EEF0073CA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718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558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</a:t>
            </a:r>
            <a:r>
              <a:rPr lang="en-US" altLang="ko-KR" dirty="0"/>
              <a:t>4</a:t>
            </a:r>
            <a:r>
              <a:rPr lang="ko-KR" altLang="en-US" dirty="0"/>
              <a:t>차 산업혁명의 중심이 되는 </a:t>
            </a:r>
            <a:r>
              <a:rPr lang="en-US" altLang="ko-KR" dirty="0"/>
              <a:t>IoT</a:t>
            </a:r>
            <a:r>
              <a:rPr lang="ko-KR" altLang="en-US" dirty="0"/>
              <a:t> 분야에서는 사용자의 신체 움직임으로 소통하는 </a:t>
            </a:r>
            <a:r>
              <a:rPr lang="en-US" altLang="ko-KR" dirty="0"/>
              <a:t>NUI </a:t>
            </a:r>
            <a:r>
              <a:rPr lang="ko-KR" altLang="en-US" dirty="0"/>
              <a:t>기술에 대해 관심이 커지고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마우스</a:t>
            </a:r>
            <a:r>
              <a:rPr lang="en-US" altLang="ko-KR" dirty="0"/>
              <a:t>, </a:t>
            </a:r>
            <a:r>
              <a:rPr lang="ko-KR" altLang="en-US" dirty="0"/>
              <a:t>키보드와 같은 입력장치는 수십년간 큰 변화가 없었으며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이는 개인용 컴퓨터에는 효과적이었으나 앞으로 등장할 로봇</a:t>
            </a:r>
            <a:r>
              <a:rPr lang="en-US" altLang="ko-KR" dirty="0"/>
              <a:t>, </a:t>
            </a:r>
            <a:r>
              <a:rPr lang="ko-KR" altLang="en-US" dirty="0"/>
              <a:t>스마트 카</a:t>
            </a:r>
            <a:r>
              <a:rPr lang="en-US" altLang="ko-KR" dirty="0"/>
              <a:t>, </a:t>
            </a:r>
            <a:r>
              <a:rPr lang="ko-KR" altLang="en-US" dirty="0"/>
              <a:t>가상현실 등의 기술과 상호작용에는 큰 효율을 보이지 못할 가능성이 클 것으로 예상됩니다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앞으로 등장할 기술들과 상호작용할 매개체로 제스처 인식을 사용한다면</a:t>
            </a:r>
            <a:r>
              <a:rPr lang="en-US" altLang="ko-KR" dirty="0"/>
              <a:t>,</a:t>
            </a:r>
            <a:r>
              <a:rPr lang="ko-KR" altLang="en-US" dirty="0"/>
              <a:t> 물리적인 장치를 대신하는 동시에 사용자의 편의를 높일 수 있지 않을까 하는 생각에서 아이디어를 얻었습니다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r>
              <a:rPr lang="en-US" altLang="ko-KR" dirty="0"/>
              <a:t>NUI</a:t>
            </a:r>
            <a:r>
              <a:rPr lang="ko-KR" altLang="en-US" dirty="0"/>
              <a:t>의 가장 기본이 되는 기술 중 하나인 제스처 인식 모델을 구현함으로써 일상생활에서 누구나 한 번쯤 느꼈던 번거로움을 해소하고자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26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27262B"/>
                </a:solidFill>
                <a:effectLst/>
                <a:latin typeface="system-ui"/>
              </a:rPr>
              <a:t>저희가 </a:t>
            </a:r>
            <a:r>
              <a:rPr lang="ko-KR" altLang="en-US" b="0" i="0" dirty="0" err="1">
                <a:solidFill>
                  <a:srgbClr val="27262B"/>
                </a:solidFill>
                <a:effectLst/>
                <a:latin typeface="system-ui"/>
              </a:rPr>
              <a:t>채택한것은</a:t>
            </a:r>
            <a:r>
              <a:rPr lang="ko-KR" altLang="en-US" b="0" i="0" dirty="0">
                <a:solidFill>
                  <a:srgbClr val="27262B"/>
                </a:solidFill>
                <a:effectLst/>
                <a:latin typeface="system-ui"/>
              </a:rPr>
              <a:t> </a:t>
            </a:r>
            <a:r>
              <a:rPr lang="en-US" altLang="ko-KR" b="0" i="0" dirty="0" err="1">
                <a:solidFill>
                  <a:srgbClr val="27262B"/>
                </a:solidFill>
                <a:effectLst/>
                <a:latin typeface="system-ui"/>
              </a:rPr>
              <a:t>mediapipe</a:t>
            </a:r>
            <a:r>
              <a:rPr lang="ko-KR" altLang="en-US" b="0" i="0" dirty="0">
                <a:solidFill>
                  <a:srgbClr val="27262B"/>
                </a:solidFill>
                <a:effectLst/>
                <a:latin typeface="system-ui"/>
              </a:rPr>
              <a:t>에서의</a:t>
            </a:r>
            <a:r>
              <a:rPr lang="en-US" altLang="ko-KR" b="0" i="0" dirty="0">
                <a:solidFill>
                  <a:srgbClr val="27262B"/>
                </a:solidFill>
                <a:effectLst/>
                <a:latin typeface="system-ui"/>
              </a:rPr>
              <a:t> </a:t>
            </a:r>
            <a:r>
              <a:rPr lang="ko-KR" altLang="en-US" b="0" i="0" dirty="0">
                <a:solidFill>
                  <a:srgbClr val="27262B"/>
                </a:solidFill>
                <a:effectLst/>
                <a:latin typeface="system-ui"/>
              </a:rPr>
              <a:t>손 랜드마크 모델입니다</a:t>
            </a:r>
            <a:r>
              <a:rPr lang="en-US" altLang="ko-KR" b="0" i="0" dirty="0">
                <a:solidFill>
                  <a:srgbClr val="27262B"/>
                </a:solidFill>
                <a:effectLst/>
                <a:latin typeface="system-ui"/>
              </a:rPr>
              <a:t>.</a:t>
            </a:r>
            <a:endParaRPr lang="ko-KR" altLang="en-US" b="0" i="0" dirty="0">
              <a:solidFill>
                <a:srgbClr val="27262B"/>
              </a:solidFill>
              <a:effectLst/>
              <a:latin typeface="system-ui"/>
            </a:endParaRPr>
          </a:p>
          <a:p>
            <a:pPr algn="l"/>
            <a:r>
              <a:rPr lang="ko-KR" altLang="en-US" b="0" i="0" dirty="0">
                <a:solidFill>
                  <a:srgbClr val="5C5962"/>
                </a:solidFill>
                <a:effectLst/>
                <a:latin typeface="system-ui"/>
              </a:rPr>
              <a:t>전체 이미지에 대한 손바닥 감지 후 후속 손 랜드마크 </a:t>
            </a:r>
            <a:r>
              <a:rPr lang="ko-KR" altLang="en-US" b="0" i="0" dirty="0">
                <a:solidFill>
                  <a:srgbClr val="0097A7"/>
                </a:solidFill>
                <a:effectLst/>
                <a:latin typeface="system-ui"/>
                <a:hlinkClick r:id="rId3"/>
              </a:rPr>
              <a:t>모델</a:t>
            </a:r>
            <a:r>
              <a:rPr lang="ko-KR" altLang="en-US" b="0" i="0" dirty="0">
                <a:solidFill>
                  <a:srgbClr val="5C5962"/>
                </a:solidFill>
                <a:effectLst/>
                <a:latin typeface="system-ui"/>
              </a:rPr>
              <a:t> 은 회귀</a:t>
            </a:r>
            <a:r>
              <a:rPr lang="en-US" altLang="ko-KR" b="0" i="0" dirty="0">
                <a:solidFill>
                  <a:srgbClr val="5C5962"/>
                </a:solidFill>
                <a:effectLst/>
                <a:latin typeface="system-ui"/>
              </a:rPr>
              <a:t>, </a:t>
            </a:r>
            <a:r>
              <a:rPr lang="ko-KR" altLang="en-US" b="0" i="0" dirty="0">
                <a:solidFill>
                  <a:srgbClr val="5C5962"/>
                </a:solidFill>
                <a:effectLst/>
                <a:latin typeface="system-ui"/>
              </a:rPr>
              <a:t>즉 직접 좌표 예측을 통해 감지된 손 영역 내부의 </a:t>
            </a:r>
            <a:r>
              <a:rPr lang="en-US" altLang="ko-KR" b="0" i="0" dirty="0">
                <a:solidFill>
                  <a:srgbClr val="5C5962"/>
                </a:solidFill>
                <a:effectLst/>
                <a:latin typeface="system-ui"/>
              </a:rPr>
              <a:t>21</a:t>
            </a:r>
            <a:r>
              <a:rPr lang="ko-KR" altLang="en-US" b="0" i="0" dirty="0">
                <a:solidFill>
                  <a:srgbClr val="5C5962"/>
                </a:solidFill>
                <a:effectLst/>
                <a:latin typeface="system-ui"/>
              </a:rPr>
              <a:t>개의 </a:t>
            </a:r>
            <a:r>
              <a:rPr lang="en-US" altLang="ko-KR" b="0" i="0" dirty="0">
                <a:solidFill>
                  <a:srgbClr val="5C5962"/>
                </a:solidFill>
                <a:effectLst/>
                <a:latin typeface="system-ui"/>
              </a:rPr>
              <a:t>3D </a:t>
            </a:r>
            <a:r>
              <a:rPr lang="ko-KR" altLang="en-US" b="0" i="0" dirty="0">
                <a:solidFill>
                  <a:srgbClr val="5C5962"/>
                </a:solidFill>
                <a:effectLst/>
                <a:latin typeface="system-ui"/>
              </a:rPr>
              <a:t>손 관절 좌표의 정확한 키포인트 위치를 수행합니다</a:t>
            </a:r>
            <a:r>
              <a:rPr lang="en-US" altLang="ko-KR" b="0" i="0" dirty="0">
                <a:solidFill>
                  <a:srgbClr val="5C5962"/>
                </a:solidFill>
                <a:effectLst/>
                <a:latin typeface="system-ui"/>
              </a:rPr>
              <a:t>. </a:t>
            </a:r>
            <a:r>
              <a:rPr lang="ko-KR" altLang="en-US" b="0" i="0" dirty="0">
                <a:solidFill>
                  <a:srgbClr val="5C5962"/>
                </a:solidFill>
                <a:effectLst/>
                <a:latin typeface="system-ui"/>
              </a:rPr>
              <a:t>이 모델은 일관된 내부 손 포즈 표현을 학습하고 부분적으로 보이는 손과 자체 폐색에도 견고합니다</a:t>
            </a:r>
            <a:r>
              <a:rPr lang="en-US" altLang="ko-KR" b="0" i="0" dirty="0">
                <a:solidFill>
                  <a:srgbClr val="5C5962"/>
                </a:solidFill>
                <a:effectLst/>
                <a:latin typeface="system-ui"/>
              </a:rPr>
              <a:t>.</a:t>
            </a:r>
          </a:p>
          <a:p>
            <a:pPr algn="l"/>
            <a:endParaRPr lang="en-US" altLang="ko-KR" b="0" i="0" dirty="0">
              <a:solidFill>
                <a:srgbClr val="5C5962"/>
              </a:solidFill>
              <a:effectLst/>
              <a:latin typeface="system-ui"/>
            </a:endParaRPr>
          </a:p>
          <a:p>
            <a:pPr algn="l"/>
            <a:r>
              <a:rPr lang="ko-KR" altLang="en-US" b="0" i="0" dirty="0">
                <a:solidFill>
                  <a:srgbClr val="5C5962"/>
                </a:solidFill>
                <a:effectLst/>
                <a:latin typeface="system-ui"/>
              </a:rPr>
              <a:t>실측 데이터를 얻기 위해 아래와 같이 </a:t>
            </a:r>
            <a:r>
              <a:rPr lang="en-US" altLang="ko-KR" b="0" i="0" dirty="0">
                <a:solidFill>
                  <a:srgbClr val="5C5962"/>
                </a:solidFill>
                <a:effectLst/>
                <a:latin typeface="system-ui"/>
              </a:rPr>
              <a:t>21</a:t>
            </a:r>
            <a:r>
              <a:rPr lang="ko-KR" altLang="en-US" b="0" i="0" dirty="0">
                <a:solidFill>
                  <a:srgbClr val="5C5962"/>
                </a:solidFill>
                <a:effectLst/>
                <a:latin typeface="system-ui"/>
              </a:rPr>
              <a:t>개의 </a:t>
            </a:r>
            <a:r>
              <a:rPr lang="en-US" altLang="ko-KR" b="0" i="0" dirty="0">
                <a:solidFill>
                  <a:srgbClr val="5C5962"/>
                </a:solidFill>
                <a:effectLst/>
                <a:latin typeface="system-ui"/>
              </a:rPr>
              <a:t>3D </a:t>
            </a:r>
            <a:r>
              <a:rPr lang="ko-KR" altLang="en-US" b="0" i="0" dirty="0">
                <a:solidFill>
                  <a:srgbClr val="5C5962"/>
                </a:solidFill>
                <a:effectLst/>
                <a:latin typeface="system-ui"/>
              </a:rPr>
              <a:t>좌표로 약 </a:t>
            </a:r>
            <a:r>
              <a:rPr lang="en-US" altLang="ko-KR" b="0" i="0" dirty="0">
                <a:solidFill>
                  <a:srgbClr val="5C5962"/>
                </a:solidFill>
                <a:effectLst/>
                <a:latin typeface="system-ui"/>
              </a:rPr>
              <a:t>3000 </a:t>
            </a:r>
            <a:r>
              <a:rPr lang="ko-KR" altLang="en-US" b="0" i="0" dirty="0">
                <a:solidFill>
                  <a:srgbClr val="5C5962"/>
                </a:solidFill>
                <a:effectLst/>
                <a:latin typeface="system-ui"/>
              </a:rPr>
              <a:t>실제 이미지에 수동으로 주석을 달았습니다</a:t>
            </a:r>
            <a:r>
              <a:rPr lang="en-US" altLang="ko-KR" b="0" i="0" dirty="0">
                <a:solidFill>
                  <a:srgbClr val="5C5962"/>
                </a:solidFill>
                <a:effectLst/>
                <a:latin typeface="system-ui"/>
              </a:rPr>
              <a:t>(</a:t>
            </a:r>
            <a:r>
              <a:rPr lang="ko-KR" altLang="en-US" b="0" i="0" dirty="0">
                <a:solidFill>
                  <a:srgbClr val="5C5962"/>
                </a:solidFill>
                <a:effectLst/>
                <a:latin typeface="system-ui"/>
              </a:rPr>
              <a:t>해당 좌표별로 존재하는 경우 이미지 깊이 </a:t>
            </a:r>
            <a:r>
              <a:rPr lang="ko-KR" altLang="en-US" b="0" i="0" dirty="0" err="1">
                <a:solidFill>
                  <a:srgbClr val="5C5962"/>
                </a:solidFill>
                <a:effectLst/>
                <a:latin typeface="system-ui"/>
              </a:rPr>
              <a:t>맵에서</a:t>
            </a:r>
            <a:r>
              <a:rPr lang="ko-KR" altLang="en-US" b="0" i="0" dirty="0">
                <a:solidFill>
                  <a:srgbClr val="5C5962"/>
                </a:solidFill>
                <a:effectLst/>
                <a:latin typeface="system-ui"/>
              </a:rPr>
              <a:t> </a:t>
            </a:r>
            <a:r>
              <a:rPr lang="en-US" altLang="ko-KR" b="0" i="0" dirty="0">
                <a:solidFill>
                  <a:srgbClr val="5C5962"/>
                </a:solidFill>
                <a:effectLst/>
                <a:latin typeface="system-ui"/>
              </a:rPr>
              <a:t>Z </a:t>
            </a:r>
            <a:r>
              <a:rPr lang="ko-KR" altLang="en-US" b="0" i="0" dirty="0">
                <a:solidFill>
                  <a:srgbClr val="5C5962"/>
                </a:solidFill>
                <a:effectLst/>
                <a:latin typeface="system-ui"/>
              </a:rPr>
              <a:t>값을 가져옴</a:t>
            </a:r>
            <a:r>
              <a:rPr lang="en-US" altLang="ko-KR" b="0" i="0" dirty="0">
                <a:solidFill>
                  <a:srgbClr val="5C5962"/>
                </a:solidFill>
                <a:effectLst/>
                <a:latin typeface="system-ui"/>
              </a:rPr>
              <a:t>). </a:t>
            </a:r>
            <a:r>
              <a:rPr lang="ko-KR" altLang="en-US" b="0" i="0" dirty="0">
                <a:solidFill>
                  <a:srgbClr val="5C5962"/>
                </a:solidFill>
                <a:effectLst/>
                <a:latin typeface="system-ui"/>
              </a:rPr>
              <a:t>가능한 손 포즈를 더 잘 커버하고 손 기하학의 특성에 대한 추가 감독을 제공하기 위해 다양한 배경 위에 고품질 합성 손 모델을 렌더링하고 해당 </a:t>
            </a:r>
            <a:r>
              <a:rPr lang="en-US" altLang="ko-KR" b="0" i="0" dirty="0">
                <a:solidFill>
                  <a:srgbClr val="5C5962"/>
                </a:solidFill>
                <a:effectLst/>
                <a:latin typeface="system-ui"/>
              </a:rPr>
              <a:t>3D </a:t>
            </a:r>
            <a:r>
              <a:rPr lang="ko-KR" altLang="en-US" b="0" i="0" dirty="0">
                <a:solidFill>
                  <a:srgbClr val="5C5962"/>
                </a:solidFill>
                <a:effectLst/>
                <a:latin typeface="system-ui"/>
              </a:rPr>
              <a:t>좌표에 매핑합니다</a:t>
            </a:r>
            <a:r>
              <a:rPr lang="en-US" altLang="ko-KR" b="0" i="0" dirty="0">
                <a:solidFill>
                  <a:srgbClr val="5C5962"/>
                </a:solidFill>
                <a:effectLst/>
                <a:latin typeface="system-ui"/>
              </a:rPr>
              <a:t>.</a:t>
            </a:r>
          </a:p>
          <a:p>
            <a:pPr algn="l"/>
            <a:endParaRPr lang="en-US" altLang="ko-KR" b="0" i="0" dirty="0">
              <a:solidFill>
                <a:srgbClr val="5C5962"/>
              </a:solidFill>
              <a:effectLst/>
              <a:latin typeface="system-ui"/>
            </a:endParaRPr>
          </a:p>
          <a:p>
            <a:pPr algn="l"/>
            <a:endParaRPr lang="en-US" altLang="ko-KR" b="0" i="0" dirty="0">
              <a:solidFill>
                <a:srgbClr val="5C5962"/>
              </a:solidFill>
              <a:effectLst/>
              <a:latin typeface="system-ui"/>
            </a:endParaRPr>
          </a:p>
          <a:p>
            <a:pPr algn="l"/>
            <a:endParaRPr lang="en-US" altLang="ko-KR" b="0" i="0" dirty="0">
              <a:solidFill>
                <a:srgbClr val="5C5962"/>
              </a:solidFill>
              <a:effectLst/>
              <a:latin typeface="system-ui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049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5C5962"/>
                </a:solidFill>
                <a:effectLst/>
                <a:latin typeface="system-ui"/>
              </a:rPr>
              <a:t>위 사진은 저희가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mediapipe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를 활용하여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웹캠을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통해 추출한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21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개의 랜드마크가 표시된 이미지 데이터 셋을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수집할때에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캡처한 사진입니다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en-US" altLang="ko-KR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+mj-ea"/>
                <a:ea typeface="+mj-ea"/>
              </a:rPr>
              <a:t>저희가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동영상 제어를 하기 위해서 </a:t>
            </a:r>
            <a:r>
              <a:rPr lang="en-US" altLang="ko-KR" sz="1200" dirty="0">
                <a:latin typeface="+mj-ea"/>
                <a:ea typeface="+mj-ea"/>
              </a:rPr>
              <a:t>4</a:t>
            </a:r>
            <a:r>
              <a:rPr lang="ko-KR" altLang="en-US" sz="1200" dirty="0">
                <a:latin typeface="+mj-ea"/>
                <a:ea typeface="+mj-ea"/>
              </a:rPr>
              <a:t>가지 기능과 제스처를 정했습니다</a:t>
            </a:r>
            <a:r>
              <a:rPr lang="en-US" altLang="ko-KR" sz="1200" dirty="0">
                <a:latin typeface="+mj-ea"/>
                <a:ea typeface="+mj-ea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+mj-ea"/>
                <a:ea typeface="+mj-ea"/>
              </a:rPr>
              <a:t>주먹일때 정지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보자기일때 플레이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 err="1">
                <a:latin typeface="+mj-ea"/>
                <a:ea typeface="+mj-ea"/>
              </a:rPr>
              <a:t>따봉을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ko-KR" altLang="en-US" sz="1200" dirty="0" err="1">
                <a:latin typeface="+mj-ea"/>
                <a:ea typeface="+mj-ea"/>
              </a:rPr>
              <a:t>위로했을때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ko-KR" altLang="en-US" sz="1200" dirty="0" err="1">
                <a:latin typeface="+mj-ea"/>
                <a:ea typeface="+mj-ea"/>
              </a:rPr>
              <a:t>볼륨업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아래로 </a:t>
            </a:r>
            <a:r>
              <a:rPr lang="ko-KR" altLang="en-US" sz="1200" dirty="0" err="1">
                <a:latin typeface="+mj-ea"/>
                <a:ea typeface="+mj-ea"/>
              </a:rPr>
              <a:t>했을때</a:t>
            </a:r>
            <a:r>
              <a:rPr lang="ko-KR" altLang="en-US" sz="1200" dirty="0">
                <a:latin typeface="+mj-ea"/>
                <a:ea typeface="+mj-ea"/>
              </a:rPr>
              <a:t> 볼륨다운으로 특정 제스처를 기능으로 정의하였습니다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endParaRPr lang="en-US" altLang="ko-KR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+mj-ea"/>
                <a:ea typeface="+mj-ea"/>
              </a:rPr>
              <a:t>카메라로 특정 제스처가 인식될 경우 플랫폼에서 해당 기능이 작동하게끔 구성하였습니다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br>
              <a:rPr lang="en-US" altLang="ko-KR" sz="1200" dirty="0">
                <a:latin typeface="+mj-ea"/>
                <a:ea typeface="+mj-ea"/>
              </a:rPr>
            </a:b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890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데이터셋 수집은 동영상 제어에 필요한 재생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정지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볼륨 업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다운으로 분류되어 저희 조원의 손을 다각도로 찍어 제작되었습니다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수집된 데이터를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LSTM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모델을 활용하여 학습시킨 후 학습시킨 모델을 저장하였습니다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r>
              <a:rPr lang="ko-KR" altLang="en-US" dirty="0"/>
              <a:t>저장된 모델을 실행시켜 제스처를 보고 키보드 명령어가 입력되어 유튜브 영상 제어를 실행하였습니다</a:t>
            </a:r>
            <a:r>
              <a:rPr lang="en-US" altLang="ko-KR" dirty="0"/>
              <a:t>. </a:t>
            </a:r>
            <a:r>
              <a:rPr lang="ko-KR" altLang="en-US" dirty="0"/>
              <a:t>다음으로 모델의 초기 영상입니다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036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하지만 </a:t>
            </a:r>
            <a:r>
              <a:rPr lang="ko-KR" altLang="en-US" dirty="0" err="1"/>
              <a:t>보시다시피</a:t>
            </a:r>
            <a:r>
              <a:rPr lang="ko-KR" altLang="en-US" dirty="0"/>
              <a:t> </a:t>
            </a:r>
            <a:r>
              <a:rPr lang="en-US" altLang="ko-KR" dirty="0"/>
              <a:t>Pause</a:t>
            </a:r>
            <a:r>
              <a:rPr lang="ko-KR" altLang="en-US" dirty="0"/>
              <a:t>와 </a:t>
            </a:r>
            <a:r>
              <a:rPr lang="en-US" altLang="ko-KR" dirty="0"/>
              <a:t>Play</a:t>
            </a:r>
            <a:r>
              <a:rPr lang="ko-KR" altLang="en-US" dirty="0"/>
              <a:t>가 구분이 </a:t>
            </a:r>
            <a:r>
              <a:rPr lang="ko-KR" altLang="en-US" dirty="0" err="1"/>
              <a:t>가지않아</a:t>
            </a:r>
            <a:r>
              <a:rPr lang="ko-KR" altLang="en-US" dirty="0"/>
              <a:t> 계속 스페이스바가 눌려서 반복되는 경향이 있었습니다</a:t>
            </a:r>
            <a:r>
              <a:rPr lang="en-US" altLang="ko-KR" dirty="0"/>
              <a:t>. </a:t>
            </a:r>
            <a:r>
              <a:rPr lang="ko-KR" altLang="en-US" dirty="0"/>
              <a:t>이는 유튜브 키보드에서 정지와 재생 모두 </a:t>
            </a:r>
            <a:r>
              <a:rPr lang="en-US" altLang="ko-KR" dirty="0"/>
              <a:t>space bar</a:t>
            </a:r>
            <a:r>
              <a:rPr lang="ko-KR" altLang="en-US" dirty="0"/>
              <a:t>이기 때문입니다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466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저희는 </a:t>
            </a:r>
            <a:r>
              <a:rPr lang="en-US" altLang="ko-KR" dirty="0"/>
              <a:t>flag</a:t>
            </a:r>
            <a:r>
              <a:rPr lang="ko-KR" altLang="en-US" dirty="0"/>
              <a:t>라는 변수를 두고 재생 시에는 </a:t>
            </a:r>
            <a:r>
              <a:rPr lang="en-US" altLang="ko-KR" dirty="0"/>
              <a:t>flag </a:t>
            </a:r>
            <a:r>
              <a:rPr lang="ko-KR" altLang="en-US" dirty="0"/>
              <a:t>변수를 </a:t>
            </a:r>
            <a:r>
              <a:rPr lang="en-US" altLang="ko-KR" dirty="0"/>
              <a:t>1</a:t>
            </a:r>
            <a:r>
              <a:rPr lang="ko-KR" altLang="en-US" dirty="0"/>
              <a:t>상태로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정지 시에는 </a:t>
            </a:r>
            <a:r>
              <a:rPr lang="en-US" altLang="ko-KR" dirty="0"/>
              <a:t>flag </a:t>
            </a:r>
            <a:r>
              <a:rPr lang="ko-KR" altLang="en-US" dirty="0"/>
              <a:t>변수를 </a:t>
            </a:r>
            <a:r>
              <a:rPr lang="en-US" altLang="ko-KR" dirty="0"/>
              <a:t>0</a:t>
            </a:r>
            <a:r>
              <a:rPr lang="ko-KR" altLang="en-US" dirty="0"/>
              <a:t>으로 바꾼 뒤 특정 상태일 때만 재생이나 정지가 되도록 설정하였습니다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150" dirty="0" err="1">
                <a:solidFill>
                  <a:srgbClr val="181818"/>
                </a:solidFill>
                <a:latin typeface="+mn-lt"/>
                <a:ea typeface="맑은 고딕" panose="020B0503020000020004" pitchFamily="50" charset="-127"/>
              </a:rPr>
              <a:t>this_action</a:t>
            </a:r>
            <a:r>
              <a:rPr lang="en-US" altLang="ko-KR" sz="1200" spc="-150" dirty="0">
                <a:solidFill>
                  <a:srgbClr val="181818"/>
                </a:solidFill>
                <a:latin typeface="+mn-lt"/>
                <a:ea typeface="맑은 고딕" panose="020B0503020000020004" pitchFamily="50" charset="-127"/>
              </a:rPr>
              <a:t> </a:t>
            </a:r>
            <a:r>
              <a:rPr lang="ko-KR" altLang="en-US" sz="1200" spc="-150" dirty="0">
                <a:solidFill>
                  <a:srgbClr val="181818"/>
                </a:solidFill>
                <a:latin typeface="+mn-lt"/>
                <a:ea typeface="맑은 고딕" panose="020B0503020000020004" pitchFamily="50" charset="-127"/>
              </a:rPr>
              <a:t>변수에 모델이 인식한 상태를 저장해두고 </a:t>
            </a:r>
            <a:r>
              <a:rPr lang="en-US" altLang="ko-KR" sz="1200" spc="-150" dirty="0">
                <a:solidFill>
                  <a:srgbClr val="181818"/>
                </a:solidFill>
                <a:latin typeface="+mn-lt"/>
                <a:ea typeface="맑은 고딕" panose="020B0503020000020004" pitchFamily="50" charset="-127"/>
              </a:rPr>
              <a:t>3</a:t>
            </a:r>
            <a:r>
              <a:rPr lang="ko-KR" altLang="en-US" sz="1200" spc="-150" dirty="0">
                <a:solidFill>
                  <a:srgbClr val="181818"/>
                </a:solidFill>
                <a:latin typeface="+mn-lt"/>
                <a:ea typeface="맑은 고딕" panose="020B0503020000020004" pitchFamily="50" charset="-127"/>
              </a:rPr>
              <a:t>번 연속 일치할 시 볼륨 업</a:t>
            </a:r>
            <a:r>
              <a:rPr lang="en-US" altLang="ko-KR" sz="1200" spc="-150" dirty="0">
                <a:solidFill>
                  <a:srgbClr val="181818"/>
                </a:solidFill>
                <a:latin typeface="+mn-lt"/>
                <a:ea typeface="맑은 고딕" panose="020B0503020000020004" pitchFamily="50" charset="-127"/>
              </a:rPr>
              <a:t>, </a:t>
            </a:r>
            <a:r>
              <a:rPr lang="ko-KR" altLang="en-US" sz="1200" spc="-150" dirty="0">
                <a:solidFill>
                  <a:srgbClr val="181818"/>
                </a:solidFill>
                <a:latin typeface="+mn-lt"/>
                <a:ea typeface="맑은 고딕" panose="020B0503020000020004" pitchFamily="50" charset="-127"/>
              </a:rPr>
              <a:t>다운</a:t>
            </a:r>
            <a:r>
              <a:rPr lang="en-US" altLang="ko-KR" sz="1200" spc="-150" dirty="0">
                <a:solidFill>
                  <a:srgbClr val="181818"/>
                </a:solidFill>
                <a:latin typeface="+mn-lt"/>
                <a:ea typeface="맑은 고딕" panose="020B0503020000020004" pitchFamily="50" charset="-127"/>
              </a:rPr>
              <a:t>, </a:t>
            </a:r>
            <a:r>
              <a:rPr lang="ko-KR" altLang="en-US" sz="1200" spc="-150" dirty="0">
                <a:solidFill>
                  <a:srgbClr val="181818"/>
                </a:solidFill>
                <a:latin typeface="+mn-lt"/>
                <a:ea typeface="맑은 고딕" panose="020B0503020000020004" pitchFamily="50" charset="-127"/>
              </a:rPr>
              <a:t>정지</a:t>
            </a:r>
            <a:r>
              <a:rPr lang="en-US" altLang="ko-KR" sz="1200" spc="-150" dirty="0">
                <a:solidFill>
                  <a:srgbClr val="181818"/>
                </a:solidFill>
                <a:latin typeface="+mn-lt"/>
                <a:ea typeface="맑은 고딕" panose="020B0503020000020004" pitchFamily="50" charset="-127"/>
              </a:rPr>
              <a:t>, </a:t>
            </a:r>
            <a:r>
              <a:rPr lang="ko-KR" altLang="en-US" sz="1200" spc="-150" dirty="0">
                <a:solidFill>
                  <a:srgbClr val="181818"/>
                </a:solidFill>
                <a:latin typeface="+mn-lt"/>
                <a:ea typeface="맑은 고딕" panose="020B0503020000020004" pitchFamily="50" charset="-127"/>
              </a:rPr>
              <a:t>재생 등의 알맞은 명령을 수행하도록 코딩하였습니다</a:t>
            </a:r>
            <a:r>
              <a:rPr lang="en-US" altLang="ko-KR" sz="1200" spc="-150" dirty="0">
                <a:solidFill>
                  <a:srgbClr val="181818"/>
                </a:solidFill>
                <a:latin typeface="+mn-lt"/>
                <a:ea typeface="맑은 고딕" panose="020B0503020000020004" pitchFamily="50" charset="-127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50" dirty="0">
                <a:solidFill>
                  <a:srgbClr val="181818"/>
                </a:solidFill>
                <a:latin typeface="+mn-lt"/>
                <a:ea typeface="맑은 고딕" panose="020B0503020000020004" pitchFamily="50" charset="-127"/>
              </a:rPr>
              <a:t>이는 손 동작 변경 시 제스처에 반응하지 않게 하기 </a:t>
            </a:r>
            <a:r>
              <a:rPr lang="ko-KR" altLang="en-US" sz="1200" spc="-150" dirty="0" err="1">
                <a:solidFill>
                  <a:srgbClr val="181818"/>
                </a:solidFill>
                <a:latin typeface="+mn-lt"/>
                <a:ea typeface="맑은 고딕" panose="020B0503020000020004" pitchFamily="50" charset="-127"/>
              </a:rPr>
              <a:t>위함입니다</a:t>
            </a:r>
            <a:r>
              <a:rPr lang="en-US" altLang="ko-KR" sz="1200" spc="-150" dirty="0">
                <a:solidFill>
                  <a:srgbClr val="181818"/>
                </a:solidFill>
                <a:latin typeface="+mn-lt"/>
                <a:ea typeface="맑은 고딕" panose="020B0503020000020004" pitchFamily="50" charset="-127"/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다음으로 변경된 모델입니다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472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이처럼 정지</a:t>
            </a:r>
            <a:r>
              <a:rPr lang="en-US" altLang="ko-KR" dirty="0"/>
              <a:t>, </a:t>
            </a:r>
            <a:r>
              <a:rPr lang="ko-KR" altLang="en-US" dirty="0"/>
              <a:t>플레이</a:t>
            </a:r>
            <a:r>
              <a:rPr lang="en-US" altLang="ko-KR" dirty="0"/>
              <a:t>, </a:t>
            </a:r>
            <a:r>
              <a:rPr lang="ko-KR" altLang="en-US" dirty="0"/>
              <a:t>볼륨 업 다운이 잘 되는 모습을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875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2981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8B04C580-DEA5-478E-91AF-A533503DCD8C}"/>
              </a:ext>
            </a:extLst>
          </p:cNvPr>
          <p:cNvSpPr/>
          <p:nvPr userDrawn="1"/>
        </p:nvSpPr>
        <p:spPr>
          <a:xfrm rot="594752">
            <a:off x="1055294" y="1681250"/>
            <a:ext cx="3493827" cy="3493827"/>
          </a:xfrm>
          <a:prstGeom prst="rect">
            <a:avLst/>
          </a:prstGeom>
          <a:solidFill>
            <a:srgbClr val="3E60A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C674A21-0349-447C-8AE4-C0CF3841C913}"/>
              </a:ext>
            </a:extLst>
          </p:cNvPr>
          <p:cNvSpPr/>
          <p:nvPr userDrawn="1"/>
        </p:nvSpPr>
        <p:spPr>
          <a:xfrm rot="20124736">
            <a:off x="1138190" y="1706562"/>
            <a:ext cx="3148785" cy="3148785"/>
          </a:xfrm>
          <a:prstGeom prst="rect">
            <a:avLst/>
          </a:prstGeom>
          <a:gradFill>
            <a:gsLst>
              <a:gs pos="0">
                <a:srgbClr val="304B7C">
                  <a:alpha val="12000"/>
                </a:srgbClr>
              </a:gs>
              <a:gs pos="100000">
                <a:srgbClr val="3E60A0">
                  <a:alpha val="12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B1CE2DC-7FB4-4FB5-834C-288F061E8116}"/>
              </a:ext>
            </a:extLst>
          </p:cNvPr>
          <p:cNvSpPr/>
          <p:nvPr userDrawn="1"/>
        </p:nvSpPr>
        <p:spPr>
          <a:xfrm rot="19800000">
            <a:off x="4144001" y="1040751"/>
            <a:ext cx="876701" cy="876701"/>
          </a:xfrm>
          <a:prstGeom prst="rect">
            <a:avLst/>
          </a:prstGeom>
          <a:solidFill>
            <a:srgbClr val="3E60A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D91F7E0-2876-4C1B-B5F2-5AB6984ABEB3}"/>
              </a:ext>
            </a:extLst>
          </p:cNvPr>
          <p:cNvSpPr/>
          <p:nvPr userDrawn="1"/>
        </p:nvSpPr>
        <p:spPr>
          <a:xfrm rot="19800000">
            <a:off x="3899785" y="4919344"/>
            <a:ext cx="624810" cy="624810"/>
          </a:xfrm>
          <a:prstGeom prst="rect">
            <a:avLst/>
          </a:prstGeom>
          <a:solidFill>
            <a:srgbClr val="3E60A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4A0D613-5783-4F86-B5E8-A6F056020F71}"/>
              </a:ext>
            </a:extLst>
          </p:cNvPr>
          <p:cNvSpPr/>
          <p:nvPr userDrawn="1"/>
        </p:nvSpPr>
        <p:spPr>
          <a:xfrm rot="19800000">
            <a:off x="238398" y="3970437"/>
            <a:ext cx="684122" cy="684122"/>
          </a:xfrm>
          <a:prstGeom prst="rect">
            <a:avLst/>
          </a:prstGeom>
          <a:solidFill>
            <a:srgbClr val="3E60A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379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6923E04D-9D78-497A-B02B-FE78FD14924C}"/>
              </a:ext>
            </a:extLst>
          </p:cNvPr>
          <p:cNvSpPr/>
          <p:nvPr userDrawn="1"/>
        </p:nvSpPr>
        <p:spPr>
          <a:xfrm>
            <a:off x="0" y="298450"/>
            <a:ext cx="8643668" cy="576000"/>
          </a:xfrm>
          <a:custGeom>
            <a:avLst/>
            <a:gdLst>
              <a:gd name="connsiteX0" fmla="*/ 0 w 5816600"/>
              <a:gd name="connsiteY0" fmla="*/ 0 h 576000"/>
              <a:gd name="connsiteX1" fmla="*/ 5816600 w 5816600"/>
              <a:gd name="connsiteY1" fmla="*/ 0 h 576000"/>
              <a:gd name="connsiteX2" fmla="*/ 5548651 w 5816600"/>
              <a:gd name="connsiteY2" fmla="*/ 576000 h 576000"/>
              <a:gd name="connsiteX3" fmla="*/ 0 w 5816600"/>
              <a:gd name="connsiteY3" fmla="*/ 576000 h 5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6600" h="576000">
                <a:moveTo>
                  <a:pt x="0" y="0"/>
                </a:moveTo>
                <a:lnTo>
                  <a:pt x="5816600" y="0"/>
                </a:lnTo>
                <a:lnTo>
                  <a:pt x="5548651" y="576000"/>
                </a:lnTo>
                <a:lnTo>
                  <a:pt x="0" y="576000"/>
                </a:lnTo>
                <a:close/>
              </a:path>
            </a:pathLst>
          </a:custGeom>
          <a:solidFill>
            <a:srgbClr val="3E6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B320713E-B353-4427-81CB-8AF34C6E3A4D}"/>
              </a:ext>
            </a:extLst>
          </p:cNvPr>
          <p:cNvSpPr/>
          <p:nvPr userDrawn="1"/>
        </p:nvSpPr>
        <p:spPr>
          <a:xfrm>
            <a:off x="-1" y="213932"/>
            <a:ext cx="8530433" cy="576000"/>
          </a:xfrm>
          <a:custGeom>
            <a:avLst/>
            <a:gdLst>
              <a:gd name="connsiteX0" fmla="*/ 0 w 5740400"/>
              <a:gd name="connsiteY0" fmla="*/ 0 h 576000"/>
              <a:gd name="connsiteX1" fmla="*/ 5740400 w 5740400"/>
              <a:gd name="connsiteY1" fmla="*/ 0 h 576000"/>
              <a:gd name="connsiteX2" fmla="*/ 5472451 w 5740400"/>
              <a:gd name="connsiteY2" fmla="*/ 576000 h 576000"/>
              <a:gd name="connsiteX3" fmla="*/ 0 w 5740400"/>
              <a:gd name="connsiteY3" fmla="*/ 576000 h 5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0400" h="576000">
                <a:moveTo>
                  <a:pt x="0" y="0"/>
                </a:moveTo>
                <a:lnTo>
                  <a:pt x="5740400" y="0"/>
                </a:lnTo>
                <a:lnTo>
                  <a:pt x="5472451" y="576000"/>
                </a:lnTo>
                <a:lnTo>
                  <a:pt x="0" y="576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354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967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549D0D0B-6152-4092-9249-2F00214D56DF}"/>
              </a:ext>
            </a:extLst>
          </p:cNvPr>
          <p:cNvSpPr/>
          <p:nvPr userDrawn="1"/>
        </p:nvSpPr>
        <p:spPr>
          <a:xfrm>
            <a:off x="0" y="5620466"/>
            <a:ext cx="7047067" cy="1237534"/>
          </a:xfrm>
          <a:prstGeom prst="rtTriangle">
            <a:avLst/>
          </a:prstGeom>
          <a:solidFill>
            <a:srgbClr val="3E60A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C0A0C1B5-CF6C-4CA6-96CE-2A48D8ABC39B}"/>
              </a:ext>
            </a:extLst>
          </p:cNvPr>
          <p:cNvSpPr/>
          <p:nvPr userDrawn="1"/>
        </p:nvSpPr>
        <p:spPr>
          <a:xfrm flipH="1">
            <a:off x="48126" y="5885160"/>
            <a:ext cx="12143874" cy="972839"/>
          </a:xfrm>
          <a:prstGeom prst="rtTriangle">
            <a:avLst/>
          </a:prstGeom>
          <a:solidFill>
            <a:srgbClr val="3E60A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64D69952-8F64-4496-B242-C415B9F400AF}"/>
              </a:ext>
            </a:extLst>
          </p:cNvPr>
          <p:cNvSpPr/>
          <p:nvPr userDrawn="1"/>
        </p:nvSpPr>
        <p:spPr>
          <a:xfrm flipH="1">
            <a:off x="4606376" y="5128890"/>
            <a:ext cx="7585624" cy="1729110"/>
          </a:xfrm>
          <a:prstGeom prst="rtTriangle">
            <a:avLst/>
          </a:prstGeom>
          <a:solidFill>
            <a:srgbClr val="3E60A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AC7A6360-948E-4F66-9F26-A40566DA9AB1}"/>
              </a:ext>
            </a:extLst>
          </p:cNvPr>
          <p:cNvSpPr/>
          <p:nvPr userDrawn="1"/>
        </p:nvSpPr>
        <p:spPr>
          <a:xfrm flipV="1">
            <a:off x="0" y="0"/>
            <a:ext cx="12192000" cy="770021"/>
          </a:xfrm>
          <a:prstGeom prst="rtTriangle">
            <a:avLst/>
          </a:prstGeom>
          <a:solidFill>
            <a:srgbClr val="3E60A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E82A1BF4-3BD5-4831-AEE7-276927D2053F}"/>
              </a:ext>
            </a:extLst>
          </p:cNvPr>
          <p:cNvSpPr/>
          <p:nvPr userDrawn="1"/>
        </p:nvSpPr>
        <p:spPr>
          <a:xfrm flipV="1">
            <a:off x="0" y="0"/>
            <a:ext cx="5747657" cy="1505666"/>
          </a:xfrm>
          <a:prstGeom prst="rtTriangle">
            <a:avLst/>
          </a:prstGeom>
          <a:solidFill>
            <a:srgbClr val="3E60A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098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.jpe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DDBD886F-7920-4AE6-AA64-D10F7A29CE92}"/>
              </a:ext>
            </a:extLst>
          </p:cNvPr>
          <p:cNvSpPr txBox="1"/>
          <p:nvPr/>
        </p:nvSpPr>
        <p:spPr>
          <a:xfrm>
            <a:off x="1429798" y="1583359"/>
            <a:ext cx="9257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영상 제어를 위한 딥러닝 기반의 </a:t>
            </a:r>
            <a:b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</a:br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Hand-gesture </a:t>
            </a:r>
            <a:r>
              <a:rPr lang="ko-KR" altLang="en-US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인식 시스템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AF226C1-2BCA-4187-A8D7-F919F5A50B67}"/>
              </a:ext>
            </a:extLst>
          </p:cNvPr>
          <p:cNvSpPr txBox="1"/>
          <p:nvPr/>
        </p:nvSpPr>
        <p:spPr>
          <a:xfrm>
            <a:off x="3208703" y="6519446"/>
            <a:ext cx="5700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ea typeface="Noto Sans CJK KR Light" panose="020B0300000000000000" pitchFamily="34" charset="-127"/>
              </a:rPr>
              <a:t>- 1 -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ea typeface="Noto Sans CJK KR Light" panose="020B0300000000000000" pitchFamily="34" charset="-127"/>
            </a:endParaRPr>
          </a:p>
        </p:txBody>
      </p:sp>
      <p:pic>
        <p:nvPicPr>
          <p:cNvPr id="62" name="Picture 2" descr="대구가톨릭대학교 로고">
            <a:extLst>
              <a:ext uri="{FF2B5EF4-FFF2-40B4-BE49-F238E27FC236}">
                <a16:creationId xmlns:a16="http://schemas.microsoft.com/office/drawing/2014/main" id="{E462D809-E93B-4BD8-9A82-862E1399B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651" y="88887"/>
            <a:ext cx="1319349" cy="36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8BE33C37-B9DE-39FB-1045-E9E6F3A656ED}"/>
                  </a:ext>
                </a:extLst>
              </p14:cNvPr>
              <p14:cNvContentPartPr/>
              <p14:nvPr/>
            </p14:nvContentPartPr>
            <p14:xfrm>
              <a:off x="-749820" y="1256580"/>
              <a:ext cx="360" cy="36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8BE33C37-B9DE-39FB-1045-E9E6F3A656E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-758820" y="124794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2475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대구가톨릭대학교 로고">
            <a:extLst>
              <a:ext uri="{FF2B5EF4-FFF2-40B4-BE49-F238E27FC236}">
                <a16:creationId xmlns:a16="http://schemas.microsoft.com/office/drawing/2014/main" id="{0E28B860-85A7-421F-8D08-2A4BEE8B8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651" y="88887"/>
            <a:ext cx="1319349" cy="36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809C48-C4DD-40FF-BA23-964113E1BF9A}"/>
              </a:ext>
            </a:extLst>
          </p:cNvPr>
          <p:cNvSpPr txBox="1"/>
          <p:nvPr/>
        </p:nvSpPr>
        <p:spPr>
          <a:xfrm>
            <a:off x="3245923" y="6519446"/>
            <a:ext cx="5700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ea typeface="Noto Sans CJK KR Light" panose="020B0300000000000000" pitchFamily="34" charset="-127"/>
              </a:rPr>
              <a:t>- 10 -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ea typeface="Noto Sans CJK KR Light" panose="020B03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78247F-CE58-B815-267B-6B6C6D515A70}"/>
              </a:ext>
            </a:extLst>
          </p:cNvPr>
          <p:cNvSpPr txBox="1"/>
          <p:nvPr/>
        </p:nvSpPr>
        <p:spPr>
          <a:xfrm>
            <a:off x="701040" y="1881361"/>
            <a:ext cx="10927079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dirty="0"/>
              <a:t>제스처 추가 및 수정으로 보다 다양한 NUI 서비스 제공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dirty="0"/>
              <a:t>일상과 NUI 기술을 접목하여 보다 편리한 일상생활 제공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리모컨이 필요 없는 TV, 키보드가 필요 없는 웹 서빙, 컨트롤러가 필요 없는 VR 체험 가능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ko-KR" altLang="en-US" sz="20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손동작에서 나아가 다른 신체 부위의 움직임을 인식함으로써 기술적인 확장 가능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ko-KR" altLang="en-US" sz="20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맹인을 위한 수화 서비스 등으로 적용범위를 확장 가능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ko-KR" altLang="en-US" sz="20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영상플랫폼 이외에도 다양한 분야로 확대 가능</a:t>
            </a:r>
          </a:p>
        </p:txBody>
      </p:sp>
      <p:sp>
        <p:nvSpPr>
          <p:cNvPr id="3" name="텍스트 개체 틀 1">
            <a:extLst>
              <a:ext uri="{FF2B5EF4-FFF2-40B4-BE49-F238E27FC236}">
                <a16:creationId xmlns:a16="http://schemas.microsoft.com/office/drawing/2014/main" id="{6A202E1C-ED92-B28F-C27F-71F8447E1753}"/>
              </a:ext>
            </a:extLst>
          </p:cNvPr>
          <p:cNvSpPr txBox="1">
            <a:spLocks/>
          </p:cNvSpPr>
          <p:nvPr/>
        </p:nvSpPr>
        <p:spPr>
          <a:xfrm>
            <a:off x="125730" y="87338"/>
            <a:ext cx="8336475" cy="3821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010423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4. </a:t>
            </a:r>
            <a:r>
              <a:rPr lang="ko-KR" altLang="en-US" sz="2800" dirty="0">
                <a:solidFill>
                  <a:srgbClr val="010423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기대효과 및 활용방안 </a:t>
            </a:r>
            <a:endParaRPr lang="en-US" altLang="ko-KR" sz="2800" dirty="0">
              <a:solidFill>
                <a:srgbClr val="010423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4686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텍스트 개체 틀 1">
            <a:extLst>
              <a:ext uri="{FF2B5EF4-FFF2-40B4-BE49-F238E27FC236}">
                <a16:creationId xmlns:a16="http://schemas.microsoft.com/office/drawing/2014/main" id="{B0FEE61C-56D0-470F-B8A6-41A3D35A354C}"/>
              </a:ext>
            </a:extLst>
          </p:cNvPr>
          <p:cNvSpPr txBox="1">
            <a:spLocks/>
          </p:cNvSpPr>
          <p:nvPr/>
        </p:nvSpPr>
        <p:spPr>
          <a:xfrm>
            <a:off x="3249976" y="3131258"/>
            <a:ext cx="5692047" cy="5954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4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감사합니다</a:t>
            </a:r>
            <a:r>
              <a:rPr lang="en-US" altLang="ko-KR" sz="4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  <a:endParaRPr lang="ko-KR" altLang="en-US" sz="44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EB83D5A-36D1-4DBC-A512-7CC52C0AED61}"/>
              </a:ext>
            </a:extLst>
          </p:cNvPr>
          <p:cNvSpPr txBox="1"/>
          <p:nvPr/>
        </p:nvSpPr>
        <p:spPr>
          <a:xfrm>
            <a:off x="3245923" y="6519446"/>
            <a:ext cx="5700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ea typeface="Noto Sans CJK KR Light" panose="020B0300000000000000" pitchFamily="34" charset="-127"/>
              </a:rPr>
              <a:t>- 11 -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ea typeface="Noto Sans CJK KR Light" panose="020B0300000000000000" pitchFamily="34" charset="-127"/>
            </a:endParaRPr>
          </a:p>
        </p:txBody>
      </p:sp>
      <p:pic>
        <p:nvPicPr>
          <p:cNvPr id="77" name="Picture 2" descr="대구가톨릭대학교 로고">
            <a:extLst>
              <a:ext uri="{FF2B5EF4-FFF2-40B4-BE49-F238E27FC236}">
                <a16:creationId xmlns:a16="http://schemas.microsoft.com/office/drawing/2014/main" id="{DF396ECE-9048-4EFF-97CB-64B7B6191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651" y="88887"/>
            <a:ext cx="1319349" cy="36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32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텍스트 개체 틀 1">
            <a:extLst>
              <a:ext uri="{FF2B5EF4-FFF2-40B4-BE49-F238E27FC236}">
                <a16:creationId xmlns:a16="http://schemas.microsoft.com/office/drawing/2014/main" id="{B0FEE61C-56D0-470F-B8A6-41A3D35A354C}"/>
              </a:ext>
            </a:extLst>
          </p:cNvPr>
          <p:cNvSpPr txBox="1">
            <a:spLocks/>
          </p:cNvSpPr>
          <p:nvPr/>
        </p:nvSpPr>
        <p:spPr>
          <a:xfrm>
            <a:off x="3249976" y="3131258"/>
            <a:ext cx="5692047" cy="5954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Q &amp; A</a:t>
            </a:r>
            <a:endParaRPr lang="ko-KR" altLang="en-US" sz="44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EB83D5A-36D1-4DBC-A512-7CC52C0AED61}"/>
              </a:ext>
            </a:extLst>
          </p:cNvPr>
          <p:cNvSpPr txBox="1"/>
          <p:nvPr/>
        </p:nvSpPr>
        <p:spPr>
          <a:xfrm>
            <a:off x="3245923" y="6519446"/>
            <a:ext cx="5700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ea typeface="Noto Sans CJK KR Light" panose="020B0300000000000000" pitchFamily="34" charset="-127"/>
              </a:rPr>
              <a:t>- 12 -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ea typeface="Noto Sans CJK KR Light" panose="020B0300000000000000" pitchFamily="34" charset="-127"/>
            </a:endParaRPr>
          </a:p>
        </p:txBody>
      </p:sp>
      <p:pic>
        <p:nvPicPr>
          <p:cNvPr id="77" name="Picture 2" descr="대구가톨릭대학교 로고">
            <a:extLst>
              <a:ext uri="{FF2B5EF4-FFF2-40B4-BE49-F238E27FC236}">
                <a16:creationId xmlns:a16="http://schemas.microsoft.com/office/drawing/2014/main" id="{DF396ECE-9048-4EFF-97CB-64B7B6191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651" y="88887"/>
            <a:ext cx="1319349" cy="36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517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021ACCBC-2BC1-46B4-A274-66DBA7DFB2AE}"/>
              </a:ext>
            </a:extLst>
          </p:cNvPr>
          <p:cNvGrpSpPr/>
          <p:nvPr/>
        </p:nvGrpSpPr>
        <p:grpSpPr>
          <a:xfrm>
            <a:off x="5687375" y="1559725"/>
            <a:ext cx="5045393" cy="598287"/>
            <a:chOff x="5701380" y="1260591"/>
            <a:chExt cx="3652628" cy="59828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60517AB-CA1F-42D6-A7F6-D6EE7CF5884B}"/>
                </a:ext>
              </a:extLst>
            </p:cNvPr>
            <p:cNvSpPr txBox="1"/>
            <p:nvPr/>
          </p:nvSpPr>
          <p:spPr>
            <a:xfrm>
              <a:off x="5701380" y="1260591"/>
              <a:ext cx="3652628" cy="574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>
                  <a:solidFill>
                    <a:srgbClr val="010423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1.</a:t>
              </a:r>
              <a:r>
                <a:rPr lang="ko-KR" altLang="en-US" sz="2400" dirty="0">
                  <a:solidFill>
                    <a:srgbClr val="010423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 작품 소개 및 필요성</a:t>
              </a:r>
              <a:endParaRPr lang="en-US" altLang="ko-KR" sz="2400" dirty="0">
                <a:solidFill>
                  <a:srgbClr val="010423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6D97026-303A-4EF0-8FC9-6250D7B8EDBC}"/>
                </a:ext>
              </a:extLst>
            </p:cNvPr>
            <p:cNvCxnSpPr>
              <a:cxnSpLocks/>
            </p:cNvCxnSpPr>
            <p:nvPr/>
          </p:nvCxnSpPr>
          <p:spPr>
            <a:xfrm>
              <a:off x="5991587" y="1858878"/>
              <a:ext cx="1531082" cy="0"/>
            </a:xfrm>
            <a:prstGeom prst="line">
              <a:avLst/>
            </a:prstGeom>
            <a:ln w="6350">
              <a:solidFill>
                <a:srgbClr val="201851">
                  <a:alpha val="72000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텍스트 개체 틀 3">
            <a:extLst>
              <a:ext uri="{FF2B5EF4-FFF2-40B4-BE49-F238E27FC236}">
                <a16:creationId xmlns:a16="http://schemas.microsoft.com/office/drawing/2014/main" id="{7AC98825-2F56-4B90-9EAB-4E3A14061404}"/>
              </a:ext>
            </a:extLst>
          </p:cNvPr>
          <p:cNvSpPr txBox="1">
            <a:spLocks/>
          </p:cNvSpPr>
          <p:nvPr/>
        </p:nvSpPr>
        <p:spPr>
          <a:xfrm>
            <a:off x="1499373" y="3080064"/>
            <a:ext cx="2355554" cy="37753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4000" dirty="0">
                <a:solidFill>
                  <a:srgbClr val="40404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목차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CC9A7F9-C539-4263-AC0F-8C76E66C9B5E}"/>
              </a:ext>
            </a:extLst>
          </p:cNvPr>
          <p:cNvCxnSpPr>
            <a:cxnSpLocks/>
          </p:cNvCxnSpPr>
          <p:nvPr/>
        </p:nvCxnSpPr>
        <p:spPr>
          <a:xfrm flipV="1">
            <a:off x="5066186" y="1312984"/>
            <a:ext cx="0" cy="4415245"/>
          </a:xfrm>
          <a:prstGeom prst="line">
            <a:avLst/>
          </a:prstGeom>
          <a:ln w="6350">
            <a:solidFill>
              <a:srgbClr val="201851">
                <a:alpha val="72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2" descr="대구가톨릭대학교 로고">
            <a:extLst>
              <a:ext uri="{FF2B5EF4-FFF2-40B4-BE49-F238E27FC236}">
                <a16:creationId xmlns:a16="http://schemas.microsoft.com/office/drawing/2014/main" id="{22EDF988-D3DF-4E81-B8CF-A6477966E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651" y="88887"/>
            <a:ext cx="1319349" cy="36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3303C52-0D68-4C82-BBBB-0BA47DD52D70}"/>
              </a:ext>
            </a:extLst>
          </p:cNvPr>
          <p:cNvSpPr txBox="1"/>
          <p:nvPr/>
        </p:nvSpPr>
        <p:spPr>
          <a:xfrm>
            <a:off x="3245923" y="6519446"/>
            <a:ext cx="5700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ea typeface="Noto Sans CJK KR Light" panose="020B0300000000000000" pitchFamily="34" charset="-127"/>
              </a:rPr>
              <a:t>- 2 -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ea typeface="Noto Sans CJK KR Light" panose="020B0300000000000000" pitchFamily="34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A103ACB-0E7F-D172-EC43-12A87E77BF3A}"/>
              </a:ext>
            </a:extLst>
          </p:cNvPr>
          <p:cNvGrpSpPr/>
          <p:nvPr/>
        </p:nvGrpSpPr>
        <p:grpSpPr>
          <a:xfrm>
            <a:off x="5687376" y="2475978"/>
            <a:ext cx="2742653" cy="598287"/>
            <a:chOff x="5701380" y="1260591"/>
            <a:chExt cx="1985552" cy="59828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C53DA0-19DC-3B22-9A81-656BAE8DF504}"/>
                </a:ext>
              </a:extLst>
            </p:cNvPr>
            <p:cNvSpPr txBox="1"/>
            <p:nvPr/>
          </p:nvSpPr>
          <p:spPr>
            <a:xfrm>
              <a:off x="5701380" y="1260591"/>
              <a:ext cx="1985552" cy="574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>
                  <a:solidFill>
                    <a:srgbClr val="010423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2. </a:t>
              </a:r>
              <a:r>
                <a:rPr lang="ko-KR" altLang="en-US" sz="2400" dirty="0">
                  <a:solidFill>
                    <a:srgbClr val="010423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작품 원리</a:t>
              </a:r>
              <a:endParaRPr lang="en-US" altLang="ko-KR" sz="2400" dirty="0">
                <a:solidFill>
                  <a:srgbClr val="010423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9D6B1B0-58FA-D96C-7720-9B39A4ADFDAE}"/>
                </a:ext>
              </a:extLst>
            </p:cNvPr>
            <p:cNvCxnSpPr>
              <a:cxnSpLocks/>
            </p:cNvCxnSpPr>
            <p:nvPr/>
          </p:nvCxnSpPr>
          <p:spPr>
            <a:xfrm>
              <a:off x="5991587" y="1858878"/>
              <a:ext cx="997580" cy="0"/>
            </a:xfrm>
            <a:prstGeom prst="line">
              <a:avLst/>
            </a:prstGeom>
            <a:ln w="6350">
              <a:solidFill>
                <a:srgbClr val="201851">
                  <a:alpha val="72000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E9FE588-DF41-D0AC-5EF7-643CB6A71E06}"/>
              </a:ext>
            </a:extLst>
          </p:cNvPr>
          <p:cNvGrpSpPr/>
          <p:nvPr/>
        </p:nvGrpSpPr>
        <p:grpSpPr>
          <a:xfrm>
            <a:off x="5687376" y="3392231"/>
            <a:ext cx="2742653" cy="598287"/>
            <a:chOff x="5701380" y="1260591"/>
            <a:chExt cx="1985552" cy="59828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A961F4-2001-B146-80E7-A7D5900ACAE2}"/>
                </a:ext>
              </a:extLst>
            </p:cNvPr>
            <p:cNvSpPr txBox="1"/>
            <p:nvPr/>
          </p:nvSpPr>
          <p:spPr>
            <a:xfrm>
              <a:off x="5701380" y="1260591"/>
              <a:ext cx="1985552" cy="574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>
                  <a:solidFill>
                    <a:srgbClr val="010423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3. </a:t>
              </a:r>
              <a:r>
                <a:rPr lang="ko-KR" altLang="en-US" sz="2400" dirty="0">
                  <a:solidFill>
                    <a:srgbClr val="010423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작품 시나리오</a:t>
              </a:r>
              <a:endParaRPr lang="en-US" altLang="ko-KR" sz="2400" dirty="0">
                <a:solidFill>
                  <a:srgbClr val="010423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15F1DBC-6E11-5E3F-F738-07709079E6F6}"/>
                </a:ext>
              </a:extLst>
            </p:cNvPr>
            <p:cNvCxnSpPr>
              <a:cxnSpLocks/>
            </p:cNvCxnSpPr>
            <p:nvPr/>
          </p:nvCxnSpPr>
          <p:spPr>
            <a:xfrm>
              <a:off x="5991587" y="1858878"/>
              <a:ext cx="1459145" cy="0"/>
            </a:xfrm>
            <a:prstGeom prst="line">
              <a:avLst/>
            </a:prstGeom>
            <a:ln w="6350">
              <a:solidFill>
                <a:srgbClr val="201851">
                  <a:alpha val="72000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BFF8548-45CF-2A5F-5A88-F0C8C22A5733}"/>
              </a:ext>
            </a:extLst>
          </p:cNvPr>
          <p:cNvGrpSpPr/>
          <p:nvPr/>
        </p:nvGrpSpPr>
        <p:grpSpPr>
          <a:xfrm>
            <a:off x="5687377" y="4308483"/>
            <a:ext cx="4303912" cy="598287"/>
            <a:chOff x="5701380" y="1260591"/>
            <a:chExt cx="3115830" cy="59828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DCB419D-5768-92D9-3403-CFED63722796}"/>
                </a:ext>
              </a:extLst>
            </p:cNvPr>
            <p:cNvSpPr txBox="1"/>
            <p:nvPr/>
          </p:nvSpPr>
          <p:spPr>
            <a:xfrm>
              <a:off x="5701380" y="1260591"/>
              <a:ext cx="3115830" cy="574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>
                  <a:solidFill>
                    <a:srgbClr val="010423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4. </a:t>
              </a:r>
              <a:r>
                <a:rPr lang="ko-KR" altLang="en-US" sz="2400" dirty="0">
                  <a:solidFill>
                    <a:srgbClr val="010423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기대효과 및 활용방안 </a:t>
              </a:r>
              <a:endParaRPr lang="en-US" altLang="ko-KR" sz="2400" dirty="0">
                <a:solidFill>
                  <a:srgbClr val="010423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F7C2A38B-EA09-E133-6E53-F89BFB0581CC}"/>
                </a:ext>
              </a:extLst>
            </p:cNvPr>
            <p:cNvCxnSpPr>
              <a:cxnSpLocks/>
            </p:cNvCxnSpPr>
            <p:nvPr/>
          </p:nvCxnSpPr>
          <p:spPr>
            <a:xfrm>
              <a:off x="5991587" y="1858878"/>
              <a:ext cx="2187933" cy="0"/>
            </a:xfrm>
            <a:prstGeom prst="line">
              <a:avLst/>
            </a:prstGeom>
            <a:ln w="6350">
              <a:solidFill>
                <a:srgbClr val="201851">
                  <a:alpha val="72000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2207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59D9241-7FE6-403B-9622-C35CB9026D1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50176" y="303850"/>
            <a:ext cx="5183908" cy="38212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1. 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작품 소개 및 필요성</a:t>
            </a:r>
          </a:p>
        </p:txBody>
      </p:sp>
      <p:pic>
        <p:nvPicPr>
          <p:cNvPr id="17" name="Picture 2" descr="대구가톨릭대학교 로고">
            <a:extLst>
              <a:ext uri="{FF2B5EF4-FFF2-40B4-BE49-F238E27FC236}">
                <a16:creationId xmlns:a16="http://schemas.microsoft.com/office/drawing/2014/main" id="{0E28B860-85A7-421F-8D08-2A4BEE8B8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651" y="88887"/>
            <a:ext cx="1319349" cy="36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E3ED6A-05FF-462F-9B3C-4A32E0EB866A}"/>
              </a:ext>
            </a:extLst>
          </p:cNvPr>
          <p:cNvSpPr txBox="1"/>
          <p:nvPr/>
        </p:nvSpPr>
        <p:spPr>
          <a:xfrm>
            <a:off x="3245923" y="6519446"/>
            <a:ext cx="5700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ea typeface="Noto Sans CJK KR Light" panose="020B0300000000000000" pitchFamily="34" charset="-127"/>
              </a:rPr>
              <a:t>- 3 -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ea typeface="Noto Sans CJK KR Light" panose="020B0300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3241664-7C3B-7F68-6AFD-A25742B096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77"/>
          <a:stretch/>
        </p:blipFill>
        <p:spPr>
          <a:xfrm>
            <a:off x="6708147" y="2431978"/>
            <a:ext cx="4475862" cy="28838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D911D3F-1A4C-9A84-87C9-B5B2B9CD5D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149" y="2431978"/>
            <a:ext cx="4766706" cy="28838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0A09B3-FF74-F78C-F781-BB6B2611F311}"/>
              </a:ext>
            </a:extLst>
          </p:cNvPr>
          <p:cNvSpPr txBox="1"/>
          <p:nvPr/>
        </p:nvSpPr>
        <p:spPr>
          <a:xfrm>
            <a:off x="1068992" y="1563902"/>
            <a:ext cx="4414863" cy="695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3000" spc="-150" dirty="0">
                <a:solidFill>
                  <a:srgbClr val="1818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NUI(Natural User Interface)</a:t>
            </a:r>
            <a:endParaRPr lang="ko-KR" altLang="en-US" sz="3000" spc="-150" dirty="0">
              <a:solidFill>
                <a:srgbClr val="181818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BBCF82-DB44-840D-E59F-FC80FFF46721}"/>
              </a:ext>
            </a:extLst>
          </p:cNvPr>
          <p:cNvSpPr txBox="1"/>
          <p:nvPr/>
        </p:nvSpPr>
        <p:spPr>
          <a:xfrm>
            <a:off x="7178734" y="1563902"/>
            <a:ext cx="3534686" cy="695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3000" spc="-150" dirty="0">
                <a:solidFill>
                  <a:srgbClr val="1818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IoT(Internet of Things</a:t>
            </a:r>
            <a:endParaRPr lang="ko-KR" altLang="en-US" sz="3000" spc="-150" dirty="0">
              <a:solidFill>
                <a:srgbClr val="181818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3421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59D9241-7FE6-403B-9622-C35CB9026D1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0166" y="88887"/>
            <a:ext cx="5183908" cy="38212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010423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2. </a:t>
            </a:r>
            <a:r>
              <a:rPr lang="ko-KR" altLang="en-US" sz="2800" dirty="0">
                <a:solidFill>
                  <a:srgbClr val="010423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작품 원리</a:t>
            </a:r>
            <a:endParaRPr lang="en-US" altLang="ko-KR" sz="2800" dirty="0">
              <a:solidFill>
                <a:srgbClr val="010423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17" name="Picture 2" descr="대구가톨릭대학교 로고">
            <a:extLst>
              <a:ext uri="{FF2B5EF4-FFF2-40B4-BE49-F238E27FC236}">
                <a16:creationId xmlns:a16="http://schemas.microsoft.com/office/drawing/2014/main" id="{0E28B860-85A7-421F-8D08-2A4BEE8B8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651" y="88887"/>
            <a:ext cx="1319349" cy="36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02C26D-7B02-4291-B8A1-071607ABDA30}"/>
              </a:ext>
            </a:extLst>
          </p:cNvPr>
          <p:cNvSpPr txBox="1"/>
          <p:nvPr/>
        </p:nvSpPr>
        <p:spPr>
          <a:xfrm>
            <a:off x="3245923" y="6519446"/>
            <a:ext cx="5700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ea typeface="Noto Sans CJK KR Light" panose="020B0300000000000000" pitchFamily="34" charset="-127"/>
              </a:rPr>
              <a:t>- 4 -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ea typeface="Noto Sans CJK KR Light" panose="020B03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DFB082-7BFD-F226-C368-4EC0494530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67" y="1409810"/>
            <a:ext cx="6471934" cy="34272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C1B44E-BB8C-BDD5-615B-89CD48F985A4}"/>
              </a:ext>
            </a:extLst>
          </p:cNvPr>
          <p:cNvSpPr txBox="1"/>
          <p:nvPr/>
        </p:nvSpPr>
        <p:spPr>
          <a:xfrm>
            <a:off x="358442" y="4856983"/>
            <a:ext cx="11475116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spc="-150" dirty="0">
                <a:solidFill>
                  <a:srgbClr val="1818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감지된 손 영역 내부의 </a:t>
            </a:r>
            <a:r>
              <a:rPr lang="en-US" altLang="ko-KR" sz="2000" spc="-150" dirty="0">
                <a:solidFill>
                  <a:srgbClr val="1818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21</a:t>
            </a:r>
            <a:r>
              <a:rPr lang="ko-KR" altLang="en-US" sz="2000" spc="-150" dirty="0">
                <a:solidFill>
                  <a:srgbClr val="1818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개에 대한 랜드마크를 지정하고 랜드마크 사이의 관절 좌표 위치를 이용하여 계산을 하고 </a:t>
            </a:r>
            <a:r>
              <a:rPr lang="en-US" altLang="ko-KR" sz="2000" spc="-150" dirty="0">
                <a:solidFill>
                  <a:srgbClr val="1818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3D </a:t>
            </a:r>
            <a:r>
              <a:rPr lang="ko-KR" altLang="en-US" sz="2000" spc="-150" dirty="0">
                <a:solidFill>
                  <a:srgbClr val="1818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좌표에 매핑</a:t>
            </a:r>
            <a:r>
              <a:rPr lang="en-US" altLang="ko-KR" sz="2000" spc="-150" dirty="0">
                <a:solidFill>
                  <a:srgbClr val="1818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2000" spc="-150" dirty="0">
                <a:solidFill>
                  <a:srgbClr val="1818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  </a:t>
            </a:r>
            <a:endParaRPr lang="en-US" altLang="ko-KR" sz="2000" spc="-150" dirty="0">
              <a:solidFill>
                <a:srgbClr val="181818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F51380-55F7-490A-2D89-39834854DA76}"/>
              </a:ext>
            </a:extLst>
          </p:cNvPr>
          <p:cNvSpPr txBox="1"/>
          <p:nvPr/>
        </p:nvSpPr>
        <p:spPr>
          <a:xfrm>
            <a:off x="358442" y="5919047"/>
            <a:ext cx="11475116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spc="-150" dirty="0" err="1">
                <a:solidFill>
                  <a:srgbClr val="1818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계산값을</a:t>
            </a:r>
            <a:r>
              <a:rPr lang="ko-KR" altLang="en-US" sz="2000" spc="-150" dirty="0">
                <a:solidFill>
                  <a:srgbClr val="1818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바탕으로 손 모양을 학습하고 인식</a:t>
            </a:r>
            <a:endParaRPr lang="en-US" altLang="ko-KR" sz="2000" spc="-150" dirty="0">
              <a:solidFill>
                <a:srgbClr val="181818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6E5EEA0-1C9D-FD04-0A41-F81204448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477" y="1409810"/>
            <a:ext cx="4576581" cy="301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0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대구가톨릭대학교 로고">
            <a:extLst>
              <a:ext uri="{FF2B5EF4-FFF2-40B4-BE49-F238E27FC236}">
                <a16:creationId xmlns:a16="http://schemas.microsoft.com/office/drawing/2014/main" id="{0E28B860-85A7-421F-8D08-2A4BEE8B8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651" y="88887"/>
            <a:ext cx="1319349" cy="36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A69211-F617-19E7-A77E-1986BDAA01F7}"/>
              </a:ext>
            </a:extLst>
          </p:cNvPr>
          <p:cNvSpPr txBox="1"/>
          <p:nvPr/>
        </p:nvSpPr>
        <p:spPr>
          <a:xfrm>
            <a:off x="872066" y="1277145"/>
            <a:ext cx="10447867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spc="-150" dirty="0">
                <a:solidFill>
                  <a:srgbClr val="1818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영상 플랫폼 제어를 위한 딥러닝 기반의 </a:t>
            </a:r>
            <a:r>
              <a:rPr lang="en-US" altLang="ko-KR" sz="2000" spc="-150" dirty="0">
                <a:solidFill>
                  <a:srgbClr val="1818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Hand-Gesture </a:t>
            </a:r>
            <a:r>
              <a:rPr lang="ko-KR" altLang="en-US" sz="2000" spc="-150" dirty="0">
                <a:solidFill>
                  <a:srgbClr val="1818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인식 시스템</a:t>
            </a:r>
            <a:endParaRPr lang="en-US" altLang="ko-KR" sz="2000" spc="-150" dirty="0">
              <a:solidFill>
                <a:srgbClr val="181818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1B50EDF6-B51E-7564-024E-1E1EC1D52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3493" y="2277479"/>
            <a:ext cx="3686932" cy="2791868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FD55989E-46E3-C7F1-2AAB-4333BF8F56DC}"/>
              </a:ext>
            </a:extLst>
          </p:cNvPr>
          <p:cNvGrpSpPr/>
          <p:nvPr/>
        </p:nvGrpSpPr>
        <p:grpSpPr>
          <a:xfrm>
            <a:off x="396062" y="4304542"/>
            <a:ext cx="3572278" cy="1973577"/>
            <a:chOff x="5490217" y="2235589"/>
            <a:chExt cx="3750695" cy="2072147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798E12F-E9FC-34D9-CB29-0121A92B4FEA}"/>
                </a:ext>
              </a:extLst>
            </p:cNvPr>
            <p:cNvGrpSpPr/>
            <p:nvPr/>
          </p:nvGrpSpPr>
          <p:grpSpPr>
            <a:xfrm>
              <a:off x="7196212" y="2235589"/>
              <a:ext cx="2044700" cy="2072147"/>
              <a:chOff x="7734867" y="2041847"/>
              <a:chExt cx="2044700" cy="2072147"/>
            </a:xfrm>
          </p:grpSpPr>
          <p:sp>
            <p:nvSpPr>
              <p:cNvPr id="22" name="순서도: 연결자 21">
                <a:extLst>
                  <a:ext uri="{FF2B5EF4-FFF2-40B4-BE49-F238E27FC236}">
                    <a16:creationId xmlns:a16="http://schemas.microsoft.com/office/drawing/2014/main" id="{DFDD0809-A015-C4D2-C530-0BAABC7B7265}"/>
                  </a:ext>
                </a:extLst>
              </p:cNvPr>
              <p:cNvSpPr/>
              <p:nvPr/>
            </p:nvSpPr>
            <p:spPr>
              <a:xfrm>
                <a:off x="7734867" y="2041847"/>
                <a:ext cx="2044700" cy="2072147"/>
              </a:xfrm>
              <a:prstGeom prst="flowChartConnector">
                <a:avLst/>
              </a:prstGeom>
              <a:solidFill>
                <a:srgbClr val="C9D4E4">
                  <a:alpha val="56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028" name="Picture 4" descr="다운] 손동작 손모양 손표시 도안 모음 : 네이버 블로그">
                <a:extLst>
                  <a:ext uri="{FF2B5EF4-FFF2-40B4-BE49-F238E27FC236}">
                    <a16:creationId xmlns:a16="http://schemas.microsoft.com/office/drawing/2014/main" id="{7A385631-7AEB-A824-68BA-9E85ABA2AA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44861" y="2105347"/>
                <a:ext cx="1757344" cy="1757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" name="순서도: 연결자 15">
              <a:extLst>
                <a:ext uri="{FF2B5EF4-FFF2-40B4-BE49-F238E27FC236}">
                  <a16:creationId xmlns:a16="http://schemas.microsoft.com/office/drawing/2014/main" id="{91866DD4-1AF9-04EA-28D4-7C79C73082EC}"/>
                </a:ext>
              </a:extLst>
            </p:cNvPr>
            <p:cNvSpPr/>
            <p:nvPr/>
          </p:nvSpPr>
          <p:spPr>
            <a:xfrm>
              <a:off x="5490217" y="2235589"/>
              <a:ext cx="2044700" cy="2072147"/>
            </a:xfrm>
            <a:prstGeom prst="flowChartConnector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600" b="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Volume</a:t>
              </a:r>
              <a:br>
                <a:rPr lang="en-US" altLang="ko-KR" sz="2600" b="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</a:br>
              <a:r>
                <a:rPr lang="en-US" altLang="ko-KR" sz="2600" b="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UP</a:t>
              </a:r>
              <a:endParaRPr lang="ko-KR" altLang="en-US" sz="2600" b="1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E80A1EE-C7D5-3F32-6F9B-0252BE1A0337}"/>
              </a:ext>
            </a:extLst>
          </p:cNvPr>
          <p:cNvGrpSpPr/>
          <p:nvPr/>
        </p:nvGrpSpPr>
        <p:grpSpPr>
          <a:xfrm>
            <a:off x="8081022" y="4304541"/>
            <a:ext cx="3572278" cy="1973577"/>
            <a:chOff x="5490217" y="2235589"/>
            <a:chExt cx="3750695" cy="2072147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94B5D6B-A843-D58D-7801-F7C563ABAE0C}"/>
                </a:ext>
              </a:extLst>
            </p:cNvPr>
            <p:cNvGrpSpPr/>
            <p:nvPr/>
          </p:nvGrpSpPr>
          <p:grpSpPr>
            <a:xfrm>
              <a:off x="7196212" y="2235589"/>
              <a:ext cx="2044700" cy="2072147"/>
              <a:chOff x="7734867" y="2041847"/>
              <a:chExt cx="2044700" cy="2072147"/>
            </a:xfrm>
          </p:grpSpPr>
          <p:sp>
            <p:nvSpPr>
              <p:cNvPr id="28" name="순서도: 연결자 27">
                <a:extLst>
                  <a:ext uri="{FF2B5EF4-FFF2-40B4-BE49-F238E27FC236}">
                    <a16:creationId xmlns:a16="http://schemas.microsoft.com/office/drawing/2014/main" id="{ED5B199A-AA1B-B6B5-A228-D00B856AA8D6}"/>
                  </a:ext>
                </a:extLst>
              </p:cNvPr>
              <p:cNvSpPr/>
              <p:nvPr/>
            </p:nvSpPr>
            <p:spPr>
              <a:xfrm>
                <a:off x="7734867" y="2041847"/>
                <a:ext cx="2044700" cy="2072147"/>
              </a:xfrm>
              <a:prstGeom prst="flowChartConnector">
                <a:avLst/>
              </a:prstGeom>
              <a:solidFill>
                <a:srgbClr val="C9D4E4">
                  <a:alpha val="56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9" name="Picture 4" descr="다운] 손동작 손모양 손표시 도안 모음 : 네이버 블로그">
                <a:extLst>
                  <a:ext uri="{FF2B5EF4-FFF2-40B4-BE49-F238E27FC236}">
                    <a16:creationId xmlns:a16="http://schemas.microsoft.com/office/drawing/2014/main" id="{C347F45B-830A-81A1-5565-ABC3ED261E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7904220" y="2229357"/>
                <a:ext cx="1757344" cy="1757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7" name="순서도: 연결자 26">
              <a:extLst>
                <a:ext uri="{FF2B5EF4-FFF2-40B4-BE49-F238E27FC236}">
                  <a16:creationId xmlns:a16="http://schemas.microsoft.com/office/drawing/2014/main" id="{C6B2EAC1-2DC9-51C0-7B3F-8E884A9F6931}"/>
                </a:ext>
              </a:extLst>
            </p:cNvPr>
            <p:cNvSpPr/>
            <p:nvPr/>
          </p:nvSpPr>
          <p:spPr>
            <a:xfrm>
              <a:off x="5490217" y="2235589"/>
              <a:ext cx="2044700" cy="2072147"/>
            </a:xfrm>
            <a:prstGeom prst="flowChartConnector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600" b="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Volume</a:t>
              </a:r>
              <a:br>
                <a:rPr lang="en-US" altLang="ko-KR" sz="2600" b="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</a:br>
              <a:r>
                <a:rPr lang="en-US" altLang="ko-KR" sz="2600" b="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DOWN</a:t>
              </a:r>
              <a:endParaRPr lang="ko-KR" altLang="en-US" sz="2600" b="1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C44550F-477A-CDD4-9F13-F824549CED9F}"/>
              </a:ext>
            </a:extLst>
          </p:cNvPr>
          <p:cNvSpPr txBox="1"/>
          <p:nvPr/>
        </p:nvSpPr>
        <p:spPr>
          <a:xfrm>
            <a:off x="4513033" y="5069347"/>
            <a:ext cx="3500666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800" spc="-15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김재현</a:t>
            </a:r>
            <a:r>
              <a:rPr lang="en-US" altLang="ko-KR" sz="2800" spc="-15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(24</a:t>
            </a:r>
            <a:r>
              <a:rPr lang="ko-KR" altLang="en-US" sz="2800" spc="-15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세</a:t>
            </a:r>
            <a:r>
              <a:rPr lang="en-US" altLang="ko-KR" sz="2800" spc="-15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2800" spc="-15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무직</a:t>
            </a:r>
            <a:r>
              <a:rPr lang="en-US" altLang="ko-KR" sz="2800" spc="-15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  <a:endParaRPr lang="ko-KR" altLang="en-US" sz="2800" spc="-15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" name="텍스트 개체 틀 1">
            <a:extLst>
              <a:ext uri="{FF2B5EF4-FFF2-40B4-BE49-F238E27FC236}">
                <a16:creationId xmlns:a16="http://schemas.microsoft.com/office/drawing/2014/main" id="{E019A27C-97D6-1B17-6BAA-F131A1011861}"/>
              </a:ext>
            </a:extLst>
          </p:cNvPr>
          <p:cNvSpPr txBox="1">
            <a:spLocks/>
          </p:cNvSpPr>
          <p:nvPr/>
        </p:nvSpPr>
        <p:spPr>
          <a:xfrm>
            <a:off x="250176" y="303850"/>
            <a:ext cx="5183908" cy="3821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2. 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작품 원리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5B54FC9-86D2-3A7D-0E33-46CFA0ED9A71}"/>
              </a:ext>
            </a:extLst>
          </p:cNvPr>
          <p:cNvGrpSpPr/>
          <p:nvPr/>
        </p:nvGrpSpPr>
        <p:grpSpPr>
          <a:xfrm>
            <a:off x="398800" y="2104153"/>
            <a:ext cx="3549603" cy="1973577"/>
            <a:chOff x="535902" y="4412204"/>
            <a:chExt cx="3549603" cy="1973577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8DEA747-D695-0249-9CED-7FD204071CF9}"/>
                </a:ext>
              </a:extLst>
            </p:cNvPr>
            <p:cNvGrpSpPr/>
            <p:nvPr/>
          </p:nvGrpSpPr>
          <p:grpSpPr>
            <a:xfrm>
              <a:off x="535902" y="4412204"/>
              <a:ext cx="3549603" cy="1973577"/>
              <a:chOff x="5490217" y="2235589"/>
              <a:chExt cx="3750695" cy="2072147"/>
            </a:xfrm>
          </p:grpSpPr>
          <p:sp>
            <p:nvSpPr>
              <p:cNvPr id="7" name="순서도: 연결자 6">
                <a:extLst>
                  <a:ext uri="{FF2B5EF4-FFF2-40B4-BE49-F238E27FC236}">
                    <a16:creationId xmlns:a16="http://schemas.microsoft.com/office/drawing/2014/main" id="{B960E06A-FAAE-7410-4046-74FDB69E9D4A}"/>
                  </a:ext>
                </a:extLst>
              </p:cNvPr>
              <p:cNvSpPr/>
              <p:nvPr/>
            </p:nvSpPr>
            <p:spPr>
              <a:xfrm>
                <a:off x="7196212" y="2235589"/>
                <a:ext cx="2044700" cy="2072147"/>
              </a:xfrm>
              <a:prstGeom prst="flowChartConnector">
                <a:avLst/>
              </a:prstGeom>
              <a:solidFill>
                <a:srgbClr val="C9D4E4">
                  <a:alpha val="56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순서도: 연결자 7">
                <a:extLst>
                  <a:ext uri="{FF2B5EF4-FFF2-40B4-BE49-F238E27FC236}">
                    <a16:creationId xmlns:a16="http://schemas.microsoft.com/office/drawing/2014/main" id="{346F8C46-C249-E377-B36F-7520733F9AC9}"/>
                  </a:ext>
                </a:extLst>
              </p:cNvPr>
              <p:cNvSpPr/>
              <p:nvPr/>
            </p:nvSpPr>
            <p:spPr>
              <a:xfrm>
                <a:off x="5490217" y="2235589"/>
                <a:ext cx="2044700" cy="2072147"/>
              </a:xfrm>
              <a:prstGeom prst="flowChartConnector">
                <a:avLst/>
              </a:prstGeom>
              <a:solidFill>
                <a:schemeClr val="accent1">
                  <a:alpha val="47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000" b="1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Pause</a:t>
                </a:r>
                <a:endParaRPr lang="ko-KR" altLang="en-US" sz="3000" b="1" dirty="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F853A2A-F00E-5287-3C47-3E36EADF7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768981">
              <a:off x="2586908" y="4895216"/>
              <a:ext cx="995672" cy="1090089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420BA53-96E6-C652-656E-8CC1A82CC27F}"/>
              </a:ext>
            </a:extLst>
          </p:cNvPr>
          <p:cNvGrpSpPr/>
          <p:nvPr/>
        </p:nvGrpSpPr>
        <p:grpSpPr>
          <a:xfrm>
            <a:off x="8081022" y="2104152"/>
            <a:ext cx="3683167" cy="1973577"/>
            <a:chOff x="8051407" y="4304543"/>
            <a:chExt cx="3683167" cy="1973577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49CD0C2-96B8-297D-45C3-ED6F67444CFB}"/>
                </a:ext>
              </a:extLst>
            </p:cNvPr>
            <p:cNvGrpSpPr/>
            <p:nvPr/>
          </p:nvGrpSpPr>
          <p:grpSpPr>
            <a:xfrm>
              <a:off x="8051407" y="4304543"/>
              <a:ext cx="3683167" cy="1973577"/>
              <a:chOff x="5490217" y="2235589"/>
              <a:chExt cx="3750695" cy="2072147"/>
            </a:xfrm>
          </p:grpSpPr>
          <p:sp>
            <p:nvSpPr>
              <p:cNvPr id="10" name="순서도: 연결자 9">
                <a:extLst>
                  <a:ext uri="{FF2B5EF4-FFF2-40B4-BE49-F238E27FC236}">
                    <a16:creationId xmlns:a16="http://schemas.microsoft.com/office/drawing/2014/main" id="{9845A0F1-CE38-F0B0-9305-609A4FCFFDAF}"/>
                  </a:ext>
                </a:extLst>
              </p:cNvPr>
              <p:cNvSpPr/>
              <p:nvPr/>
            </p:nvSpPr>
            <p:spPr>
              <a:xfrm>
                <a:off x="7196212" y="2235589"/>
                <a:ext cx="2044700" cy="2072147"/>
              </a:xfrm>
              <a:prstGeom prst="flowChartConnector">
                <a:avLst/>
              </a:prstGeom>
              <a:solidFill>
                <a:srgbClr val="C9D4E4">
                  <a:alpha val="56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순서도: 연결자 10">
                <a:extLst>
                  <a:ext uri="{FF2B5EF4-FFF2-40B4-BE49-F238E27FC236}">
                    <a16:creationId xmlns:a16="http://schemas.microsoft.com/office/drawing/2014/main" id="{47E16401-BCAA-D225-5739-80BDCD0E6BED}"/>
                  </a:ext>
                </a:extLst>
              </p:cNvPr>
              <p:cNvSpPr/>
              <p:nvPr/>
            </p:nvSpPr>
            <p:spPr>
              <a:xfrm>
                <a:off x="5490217" y="2235589"/>
                <a:ext cx="2044700" cy="2072147"/>
              </a:xfrm>
              <a:prstGeom prst="flowChartConnector">
                <a:avLst/>
              </a:prstGeom>
              <a:solidFill>
                <a:schemeClr val="accent1">
                  <a:alpha val="47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000" b="1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Play</a:t>
                </a:r>
                <a:endParaRPr lang="ko-KR" altLang="en-US" sz="3000" b="1" dirty="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619CEAB-A5E8-DDA8-B3DB-6C8B6AFDC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359029">
              <a:off x="10202744" y="4761416"/>
              <a:ext cx="1055771" cy="105983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F9A6D51-9E6E-AE23-6888-6C9E6218EF71}"/>
              </a:ext>
            </a:extLst>
          </p:cNvPr>
          <p:cNvSpPr txBox="1"/>
          <p:nvPr/>
        </p:nvSpPr>
        <p:spPr>
          <a:xfrm>
            <a:off x="3245923" y="6519446"/>
            <a:ext cx="5700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ea typeface="Noto Sans CJK KR Light" panose="020B0300000000000000" pitchFamily="34" charset="-127"/>
              </a:rPr>
              <a:t>- 5 -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ea typeface="Noto Sans CJK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1976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59D9241-7FE6-403B-9622-C35CB9026D1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0166" y="88887"/>
            <a:ext cx="5183908" cy="38212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10423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3</a:t>
            </a:r>
            <a:r>
              <a:rPr lang="en-US" altLang="ko-KR" sz="2800" dirty="0">
                <a:solidFill>
                  <a:srgbClr val="010423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 </a:t>
            </a:r>
            <a:r>
              <a:rPr lang="ko-KR" altLang="en-US" sz="2800" dirty="0">
                <a:solidFill>
                  <a:srgbClr val="010423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작품 </a:t>
            </a:r>
            <a:r>
              <a:rPr lang="ko-KR" altLang="en-US" dirty="0">
                <a:solidFill>
                  <a:srgbClr val="010423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시나리오</a:t>
            </a:r>
            <a:endParaRPr lang="en-US" altLang="ko-KR" sz="2800" dirty="0">
              <a:solidFill>
                <a:srgbClr val="010423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17" name="Picture 2" descr="대구가톨릭대학교 로고">
            <a:extLst>
              <a:ext uri="{FF2B5EF4-FFF2-40B4-BE49-F238E27FC236}">
                <a16:creationId xmlns:a16="http://schemas.microsoft.com/office/drawing/2014/main" id="{0E28B860-85A7-421F-8D08-2A4BEE8B8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651" y="88887"/>
            <a:ext cx="1319349" cy="36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02C26D-7B02-4291-B8A1-071607ABDA30}"/>
              </a:ext>
            </a:extLst>
          </p:cNvPr>
          <p:cNvSpPr txBox="1"/>
          <p:nvPr/>
        </p:nvSpPr>
        <p:spPr>
          <a:xfrm>
            <a:off x="3245923" y="6519446"/>
            <a:ext cx="5700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ea typeface="Noto Sans CJK KR Light" panose="020B0300000000000000" pitchFamily="34" charset="-127"/>
              </a:rPr>
              <a:t>- 6 -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ea typeface="Noto Sans CJK KR Light" panose="020B0300000000000000" pitchFamily="34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C8F164F-65D3-117D-CA24-DCF27A5201CF}"/>
              </a:ext>
            </a:extLst>
          </p:cNvPr>
          <p:cNvGrpSpPr/>
          <p:nvPr/>
        </p:nvGrpSpPr>
        <p:grpSpPr>
          <a:xfrm>
            <a:off x="721134" y="1332500"/>
            <a:ext cx="10749732" cy="2990118"/>
            <a:chOff x="721134" y="2197024"/>
            <a:chExt cx="10749732" cy="2990118"/>
          </a:xfrm>
        </p:grpSpPr>
        <p:sp>
          <p:nvSpPr>
            <p:cNvPr id="41" name="순서도: 연결자 40">
              <a:extLst>
                <a:ext uri="{FF2B5EF4-FFF2-40B4-BE49-F238E27FC236}">
                  <a16:creationId xmlns:a16="http://schemas.microsoft.com/office/drawing/2014/main" id="{6F76DA52-C586-86D2-2F21-857F16698D45}"/>
                </a:ext>
              </a:extLst>
            </p:cNvPr>
            <p:cNvSpPr/>
            <p:nvPr/>
          </p:nvSpPr>
          <p:spPr>
            <a:xfrm>
              <a:off x="4657391" y="2197024"/>
              <a:ext cx="2877217" cy="2990118"/>
            </a:xfrm>
            <a:prstGeom prst="flowChartConnector">
              <a:avLst/>
            </a:prstGeom>
            <a:solidFill>
              <a:srgbClr val="C9D4E4">
                <a:alpha val="5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모델 </a:t>
              </a:r>
              <a:endParaRPr lang="en-US" altLang="ko-KR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훈련 및 저장</a:t>
              </a:r>
              <a:endPara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2" name="순서도: 연결자 41">
              <a:extLst>
                <a:ext uri="{FF2B5EF4-FFF2-40B4-BE49-F238E27FC236}">
                  <a16:creationId xmlns:a16="http://schemas.microsoft.com/office/drawing/2014/main" id="{BD8EE31A-615D-2DB9-9B4D-D261B8CEECCC}"/>
                </a:ext>
              </a:extLst>
            </p:cNvPr>
            <p:cNvSpPr/>
            <p:nvPr/>
          </p:nvSpPr>
          <p:spPr>
            <a:xfrm>
              <a:off x="721134" y="2197024"/>
              <a:ext cx="2877217" cy="2990118"/>
            </a:xfrm>
            <a:prstGeom prst="flowChartConnector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 </a:t>
              </a:r>
              <a:endParaRPr lang="en-US" altLang="ko-KR" sz="2400" b="1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r>
                <a:rPr lang="ko-KR" altLang="en-US" sz="2400" b="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수집 및 처리</a:t>
              </a:r>
            </a:p>
          </p:txBody>
        </p:sp>
        <p:sp>
          <p:nvSpPr>
            <p:cNvPr id="43" name="순서도: 연결자 42">
              <a:extLst>
                <a:ext uri="{FF2B5EF4-FFF2-40B4-BE49-F238E27FC236}">
                  <a16:creationId xmlns:a16="http://schemas.microsoft.com/office/drawing/2014/main" id="{51D91700-5B92-C943-A736-F659787C6162}"/>
                </a:ext>
              </a:extLst>
            </p:cNvPr>
            <p:cNvSpPr/>
            <p:nvPr/>
          </p:nvSpPr>
          <p:spPr>
            <a:xfrm>
              <a:off x="8593649" y="2197024"/>
              <a:ext cx="2877217" cy="2990118"/>
            </a:xfrm>
            <a:prstGeom prst="flowChartConnector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모델 실행</a:t>
              </a:r>
            </a:p>
          </p:txBody>
        </p:sp>
        <p:sp>
          <p:nvSpPr>
            <p:cNvPr id="52" name="화살표: 오른쪽 51">
              <a:extLst>
                <a:ext uri="{FF2B5EF4-FFF2-40B4-BE49-F238E27FC236}">
                  <a16:creationId xmlns:a16="http://schemas.microsoft.com/office/drawing/2014/main" id="{085E847F-013D-5AF8-C69F-48C6B29C2227}"/>
                </a:ext>
              </a:extLst>
            </p:cNvPr>
            <p:cNvSpPr/>
            <p:nvPr/>
          </p:nvSpPr>
          <p:spPr>
            <a:xfrm>
              <a:off x="3800120" y="3489078"/>
              <a:ext cx="714895" cy="527858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화살표: 오른쪽 52">
              <a:extLst>
                <a:ext uri="{FF2B5EF4-FFF2-40B4-BE49-F238E27FC236}">
                  <a16:creationId xmlns:a16="http://schemas.microsoft.com/office/drawing/2014/main" id="{4CC9ABB4-03EE-150D-44FE-449D263ED575}"/>
                </a:ext>
              </a:extLst>
            </p:cNvPr>
            <p:cNvSpPr/>
            <p:nvPr/>
          </p:nvSpPr>
          <p:spPr>
            <a:xfrm>
              <a:off x="7706681" y="3489078"/>
              <a:ext cx="714895" cy="527858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5F931F2-6C30-5541-079C-CB9F990B1F6B}"/>
              </a:ext>
            </a:extLst>
          </p:cNvPr>
          <p:cNvSpPr txBox="1"/>
          <p:nvPr/>
        </p:nvSpPr>
        <p:spPr>
          <a:xfrm>
            <a:off x="358441" y="4569341"/>
            <a:ext cx="11475116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spc="-150" dirty="0" err="1">
                <a:solidFill>
                  <a:srgbClr val="1818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Mediapipe</a:t>
            </a:r>
            <a:r>
              <a:rPr lang="ko-KR" altLang="en-US" sz="2000" spc="-150" dirty="0">
                <a:solidFill>
                  <a:srgbClr val="1818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와 </a:t>
            </a:r>
            <a:r>
              <a:rPr lang="en-US" altLang="ko-KR" sz="2000" spc="-150" dirty="0">
                <a:solidFill>
                  <a:srgbClr val="1818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cv2</a:t>
            </a:r>
            <a:r>
              <a:rPr lang="ko-KR" altLang="en-US" sz="2000" spc="-150" dirty="0">
                <a:solidFill>
                  <a:srgbClr val="1818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를 이용하여 </a:t>
            </a:r>
            <a:r>
              <a:rPr lang="ko-KR" altLang="en-US" sz="2000" spc="-150" dirty="0" err="1">
                <a:solidFill>
                  <a:srgbClr val="1818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웹캠을</a:t>
            </a:r>
            <a:r>
              <a:rPr lang="ko-KR" altLang="en-US" sz="2000" spc="-150" dirty="0">
                <a:solidFill>
                  <a:srgbClr val="1818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작동 시켜 직접 데이터 수집 및 </a:t>
            </a:r>
            <a:r>
              <a:rPr lang="ko-KR" altLang="en-US" sz="2000" spc="-150" dirty="0" err="1">
                <a:solidFill>
                  <a:srgbClr val="1818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전처리</a:t>
            </a:r>
            <a:r>
              <a:rPr lang="ko-KR" altLang="en-US" sz="2000" spc="-150" dirty="0">
                <a:solidFill>
                  <a:srgbClr val="1818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실시</a:t>
            </a:r>
            <a:endParaRPr lang="en-US" altLang="ko-KR" sz="2000" spc="-150" dirty="0">
              <a:solidFill>
                <a:srgbClr val="181818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8E4B0A6-5892-7FB3-EDCC-3737101D6F85}"/>
              </a:ext>
            </a:extLst>
          </p:cNvPr>
          <p:cNvSpPr txBox="1"/>
          <p:nvPr/>
        </p:nvSpPr>
        <p:spPr>
          <a:xfrm>
            <a:off x="358441" y="5283735"/>
            <a:ext cx="11475116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spc="-150" dirty="0" err="1">
                <a:solidFill>
                  <a:srgbClr val="1818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전처리된</a:t>
            </a:r>
            <a:r>
              <a:rPr lang="ko-KR" altLang="en-US" sz="2000" spc="-150" dirty="0">
                <a:solidFill>
                  <a:srgbClr val="1818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데이터를 </a:t>
            </a:r>
            <a:r>
              <a:rPr lang="en-US" altLang="ko-KR" sz="2000" spc="-150" dirty="0">
                <a:solidFill>
                  <a:srgbClr val="1818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LSTM</a:t>
            </a:r>
            <a:r>
              <a:rPr lang="ko-KR" altLang="en-US" sz="2000" spc="-150" dirty="0">
                <a:solidFill>
                  <a:srgbClr val="1818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을 활용하여 모델 훈련 및 저장</a:t>
            </a:r>
            <a:endParaRPr lang="en-US" altLang="ko-KR" sz="2000" spc="-150" dirty="0">
              <a:solidFill>
                <a:srgbClr val="181818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ECD35B8-4EC9-5C43-2658-8A98C0B6FC78}"/>
              </a:ext>
            </a:extLst>
          </p:cNvPr>
          <p:cNvSpPr txBox="1"/>
          <p:nvPr/>
        </p:nvSpPr>
        <p:spPr>
          <a:xfrm>
            <a:off x="358441" y="5901590"/>
            <a:ext cx="11475116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spc="-150" dirty="0">
                <a:solidFill>
                  <a:srgbClr val="1818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저장된 모델을 실행시켜 제스처를 통해 유튜브 제어 실시</a:t>
            </a:r>
            <a:endParaRPr lang="en-US" altLang="ko-KR" sz="2000" spc="-150" dirty="0">
              <a:solidFill>
                <a:srgbClr val="181818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6549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59D9241-7FE6-403B-9622-C35CB9026D1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33058"/>
            <a:ext cx="8336475" cy="38212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010423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3. </a:t>
            </a:r>
            <a:r>
              <a:rPr lang="ko-KR" altLang="en-US" sz="2800" dirty="0">
                <a:solidFill>
                  <a:srgbClr val="010423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작품 시나리오</a:t>
            </a:r>
            <a:endParaRPr lang="en-US" altLang="ko-KR" sz="2800" dirty="0">
              <a:solidFill>
                <a:srgbClr val="010423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17" name="Picture 2" descr="대구가톨릭대학교 로고">
            <a:extLst>
              <a:ext uri="{FF2B5EF4-FFF2-40B4-BE49-F238E27FC236}">
                <a16:creationId xmlns:a16="http://schemas.microsoft.com/office/drawing/2014/main" id="{0E28B860-85A7-421F-8D08-2A4BEE8B8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651" y="88887"/>
            <a:ext cx="1319349" cy="36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변경전 영상">
            <a:hlinkClick r:id="" action="ppaction://media"/>
            <a:extLst>
              <a:ext uri="{FF2B5EF4-FFF2-40B4-BE49-F238E27FC236}">
                <a16:creationId xmlns:a16="http://schemas.microsoft.com/office/drawing/2014/main" id="{8B346145-E25B-6D9A-0773-BBCC476120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736600"/>
            <a:ext cx="121920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0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59D9241-7FE6-403B-9622-C35CB9026D1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0166" y="88887"/>
            <a:ext cx="5183908" cy="38212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10423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3</a:t>
            </a:r>
            <a:r>
              <a:rPr lang="en-US" altLang="ko-KR" sz="2800" dirty="0">
                <a:solidFill>
                  <a:srgbClr val="010423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 </a:t>
            </a:r>
            <a:r>
              <a:rPr lang="ko-KR" altLang="en-US" sz="2800" dirty="0">
                <a:solidFill>
                  <a:srgbClr val="010423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작품 </a:t>
            </a:r>
            <a:r>
              <a:rPr lang="ko-KR" altLang="en-US" dirty="0">
                <a:solidFill>
                  <a:srgbClr val="010423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시나리오</a:t>
            </a:r>
            <a:endParaRPr lang="en-US" altLang="ko-KR" sz="2800" dirty="0">
              <a:solidFill>
                <a:srgbClr val="010423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17" name="Picture 2" descr="대구가톨릭대학교 로고">
            <a:extLst>
              <a:ext uri="{FF2B5EF4-FFF2-40B4-BE49-F238E27FC236}">
                <a16:creationId xmlns:a16="http://schemas.microsoft.com/office/drawing/2014/main" id="{0E28B860-85A7-421F-8D08-2A4BEE8B8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651" y="88887"/>
            <a:ext cx="1319349" cy="36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02C26D-7B02-4291-B8A1-071607ABDA30}"/>
              </a:ext>
            </a:extLst>
          </p:cNvPr>
          <p:cNvSpPr txBox="1"/>
          <p:nvPr/>
        </p:nvSpPr>
        <p:spPr>
          <a:xfrm>
            <a:off x="3245923" y="6519446"/>
            <a:ext cx="5700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ea typeface="Noto Sans CJK KR Light" panose="020B0300000000000000" pitchFamily="34" charset="-127"/>
              </a:rPr>
              <a:t>- 8 -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ea typeface="Noto Sans CJK KR Light" panose="020B0300000000000000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B6E0DD8-92D1-F0B5-DCE0-71F2621728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1004"/>
            <a:ext cx="11909523" cy="37668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04DC7E-3F29-8042-638B-78690C76F5D1}"/>
              </a:ext>
            </a:extLst>
          </p:cNvPr>
          <p:cNvSpPr txBox="1"/>
          <p:nvPr/>
        </p:nvSpPr>
        <p:spPr>
          <a:xfrm>
            <a:off x="358442" y="4953297"/>
            <a:ext cx="11475116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spc="-150" dirty="0" err="1">
                <a:solidFill>
                  <a:srgbClr val="1818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this_action</a:t>
            </a:r>
            <a:r>
              <a:rPr lang="en-US" altLang="ko-KR" sz="2000" spc="-150" dirty="0">
                <a:solidFill>
                  <a:srgbClr val="1818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2000" spc="-150" dirty="0">
                <a:solidFill>
                  <a:srgbClr val="1818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변수에 모델이 인식한 상태를 저장해두고 </a:t>
            </a:r>
            <a:r>
              <a:rPr lang="en-US" altLang="ko-KR" sz="2000" spc="-150" dirty="0">
                <a:solidFill>
                  <a:srgbClr val="1818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</a:t>
            </a:r>
            <a:r>
              <a:rPr lang="ko-KR" altLang="en-US" sz="2000" spc="-150" dirty="0">
                <a:solidFill>
                  <a:srgbClr val="1818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번 연속 일치할 시 볼륨 업</a:t>
            </a:r>
            <a:r>
              <a:rPr lang="en-US" altLang="ko-KR" sz="2000" spc="-150" dirty="0">
                <a:solidFill>
                  <a:srgbClr val="1818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2000" spc="-150" dirty="0">
                <a:solidFill>
                  <a:srgbClr val="1818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다운</a:t>
            </a:r>
            <a:r>
              <a:rPr lang="en-US" altLang="ko-KR" sz="2000" spc="-150" dirty="0">
                <a:solidFill>
                  <a:srgbClr val="1818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2000" spc="-150" dirty="0">
                <a:solidFill>
                  <a:srgbClr val="1818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정지</a:t>
            </a:r>
            <a:r>
              <a:rPr lang="en-US" altLang="ko-KR" sz="2000" spc="-150" dirty="0">
                <a:solidFill>
                  <a:srgbClr val="1818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2000" spc="-150" dirty="0">
                <a:solidFill>
                  <a:srgbClr val="18181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재생 등의 알맞은 명령을 수행하도록 코딩</a:t>
            </a:r>
            <a:endParaRPr lang="en-US" altLang="ko-KR" sz="2000" spc="-150" dirty="0">
              <a:solidFill>
                <a:srgbClr val="181818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8563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MCAM 20221108_1638030430_Trim">
            <a:hlinkClick r:id="" action="ppaction://media"/>
            <a:extLst>
              <a:ext uri="{FF2B5EF4-FFF2-40B4-BE49-F238E27FC236}">
                <a16:creationId xmlns:a16="http://schemas.microsoft.com/office/drawing/2014/main" id="{641ADF7D-AC2E-A3B5-9D51-30EEE60365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5175" y="1018014"/>
            <a:ext cx="11367650" cy="5357386"/>
          </a:xfrm>
          <a:prstGeom prst="rect">
            <a:avLst/>
          </a:prstGeom>
        </p:spPr>
      </p:pic>
      <p:sp>
        <p:nvSpPr>
          <p:cNvPr id="3" name="텍스트 개체 틀 1">
            <a:extLst>
              <a:ext uri="{FF2B5EF4-FFF2-40B4-BE49-F238E27FC236}">
                <a16:creationId xmlns:a16="http://schemas.microsoft.com/office/drawing/2014/main" id="{AC2A1419-6E6B-BF8D-15D1-1588B427FB84}"/>
              </a:ext>
            </a:extLst>
          </p:cNvPr>
          <p:cNvSpPr txBox="1">
            <a:spLocks/>
          </p:cNvSpPr>
          <p:nvPr/>
        </p:nvSpPr>
        <p:spPr>
          <a:xfrm>
            <a:off x="0" y="133058"/>
            <a:ext cx="8336475" cy="3821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10423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3. </a:t>
            </a:r>
            <a:r>
              <a:rPr lang="ko-KR" altLang="en-US" dirty="0">
                <a:solidFill>
                  <a:srgbClr val="010423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작품 시나리오</a:t>
            </a:r>
            <a:endParaRPr lang="en-US" altLang="ko-KR" dirty="0">
              <a:solidFill>
                <a:srgbClr val="010423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4" name="Picture 2" descr="대구가톨릭대학교 로고">
            <a:extLst>
              <a:ext uri="{FF2B5EF4-FFF2-40B4-BE49-F238E27FC236}">
                <a16:creationId xmlns:a16="http://schemas.microsoft.com/office/drawing/2014/main" id="{4BBE20BA-C912-EE8C-14BD-D351245E1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651" y="88887"/>
            <a:ext cx="1319349" cy="36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624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0">
      <a:majorFont>
        <a:latin typeface="Poppins Medium"/>
        <a:ea typeface="Noto Sans KR Medium"/>
        <a:cs typeface=""/>
      </a:majorFont>
      <a:minorFont>
        <a:latin typeface="Poppins Light"/>
        <a:ea typeface="Noto Sans KR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8181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181818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150000"/>
          </a:lnSpc>
          <a:defRPr sz="1200" spc="-150" dirty="0">
            <a:solidFill>
              <a:srgbClr val="181818"/>
            </a:solidFill>
            <a:latin typeface="Noto Sans KR Medium" panose="020B0600000000000000" pitchFamily="34" charset="-127"/>
            <a:ea typeface="Noto Sans KR Medium" panose="020B0600000000000000" pitchFamily="34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5402</TotalTime>
  <Words>866</Words>
  <Application>Microsoft Office PowerPoint</Application>
  <PresentationFormat>와이드스크린</PresentationFormat>
  <Paragraphs>114</Paragraphs>
  <Slides>12</Slides>
  <Notes>12</Notes>
  <HiddenSlides>0</HiddenSlides>
  <MMClips>2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3" baseType="lpstr">
      <vt:lpstr>KoPub돋움체 Bold</vt:lpstr>
      <vt:lpstr>Noto Sans CJK KR Bold</vt:lpstr>
      <vt:lpstr>Noto Sans KR Medium</vt:lpstr>
      <vt:lpstr>Noto Sans Mono CJK KR Bold</vt:lpstr>
      <vt:lpstr>system-ui</vt:lpstr>
      <vt:lpstr>맑은 고딕</vt:lpstr>
      <vt:lpstr>함초롬바탕</vt:lpstr>
      <vt:lpstr>Arial</vt:lpstr>
      <vt:lpstr>Poppins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changsun.h</dc:creator>
  <cp:lastModifiedBy>재현 김</cp:lastModifiedBy>
  <cp:revision>857</cp:revision>
  <dcterms:created xsi:type="dcterms:W3CDTF">2021-06-08T04:56:55Z</dcterms:created>
  <dcterms:modified xsi:type="dcterms:W3CDTF">2023-12-22T12:07:25Z</dcterms:modified>
</cp:coreProperties>
</file>